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8"/>
  </p:notesMasterIdLst>
  <p:sldIdLst>
    <p:sldId id="257" r:id="rId2"/>
    <p:sldId id="258" r:id="rId3"/>
    <p:sldId id="259" r:id="rId4"/>
    <p:sldId id="260" r:id="rId5"/>
    <p:sldId id="302" r:id="rId6"/>
    <p:sldId id="261" r:id="rId7"/>
    <p:sldId id="262" r:id="rId8"/>
    <p:sldId id="263" r:id="rId9"/>
    <p:sldId id="264" r:id="rId10"/>
    <p:sldId id="265" r:id="rId11"/>
    <p:sldId id="266" r:id="rId12"/>
    <p:sldId id="267" r:id="rId13"/>
    <p:sldId id="268" r:id="rId14"/>
    <p:sldId id="269" r:id="rId15"/>
    <p:sldId id="270" r:id="rId16"/>
    <p:sldId id="301"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BCF1A6-E9F2-42C1-AB5A-FC4B37172BF2}" type="datetimeFigureOut">
              <a:rPr lang="en-US" smtClean="0"/>
              <a:t>6/27/2012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87A92-1B72-4F1F-A920-9B9F6897FDDB}" type="slidenum">
              <a:rPr lang="en-US" smtClean="0"/>
              <a:t>‹#›</a:t>
            </a:fld>
            <a:endParaRPr lang="en-US"/>
          </a:p>
        </p:txBody>
      </p:sp>
    </p:spTree>
    <p:extLst>
      <p:ext uri="{BB962C8B-B14F-4D97-AF65-F5344CB8AC3E}">
        <p14:creationId xmlns:p14="http://schemas.microsoft.com/office/powerpoint/2010/main" val="1611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F14E406-E3CB-44CC-A886-8A02ECA693D8}" type="slidenum">
              <a:rPr lang="en-US"/>
              <a:pPr/>
              <a:t>1</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a:t>Workshop Housekeeping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DC3DD5C-85DA-4F3B-8ED5-84E97B1F93F8}" type="slidenum">
              <a:rPr lang="en-US"/>
              <a:pPr/>
              <a:t>11</a:t>
            </a:fld>
            <a:endParaRPr lang="en-US"/>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p:txBody>
          <a:bodyPr/>
          <a:lstStyle/>
          <a:p>
            <a:endParaRPr lang="en-US"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331F338-360A-45F4-8907-CD3992F5E1EF}" type="slidenum">
              <a:rPr lang="en-US"/>
              <a:pPr/>
              <a:t>12</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r>
              <a:rPr lang="en-US"/>
              <a:t>Enter Chat-rooms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8630C8B-69D5-4255-9C1E-8EF16F51B17F}" type="slidenum">
              <a:rPr lang="en-US"/>
              <a:pPr/>
              <a:t>13</a:t>
            </a:fld>
            <a:endParaRPr lang="en-US"/>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946F126-3EEC-4124-A587-DB80C9924857}" type="slidenum">
              <a:rPr lang="en-US"/>
              <a:pPr/>
              <a:t>14</a:t>
            </a:fld>
            <a:endParaRPr lang="en-US"/>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r>
              <a:rPr lang="en-US"/>
              <a:t>Section 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CEB9BF2-DC0F-4396-8F9C-E416DFE08160}" type="slidenum">
              <a:rPr lang="en-US"/>
              <a:pPr/>
              <a:t>15</a:t>
            </a:fld>
            <a:endParaRPr lang="en-US"/>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D00DBD6-E75B-4BF7-84CB-BAC27FF71C2A}" type="slidenum">
              <a:rPr lang="en-US"/>
              <a:pPr/>
              <a:t>17</a:t>
            </a:fld>
            <a:endParaRPr lang="en-US"/>
          </a:p>
        </p:txBody>
      </p:sp>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p:txBody>
          <a:bodyPr/>
          <a:lstStyle/>
          <a:p>
            <a:r>
              <a:rPr lang="en-US"/>
              <a:t>Section 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2682D4-344E-4F53-9C52-54C6E798A41D}" type="slidenum">
              <a:rPr lang="en-US"/>
              <a:pPr/>
              <a:t>18</a:t>
            </a:fld>
            <a:endParaRPr lang="en-US"/>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5D17964-2516-4BCF-BB80-E71F0212200E}" type="slidenum">
              <a:rPr lang="en-US"/>
              <a:pPr/>
              <a:t>19</a:t>
            </a:fld>
            <a:endParaRPr lang="en-US"/>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DD72551-C50F-44F5-B2AD-C1396ED83B08}" type="slidenum">
              <a:rPr lang="en-US"/>
              <a:pPr/>
              <a:t>20</a:t>
            </a:fld>
            <a:endParaRPr lang="en-US"/>
          </a:p>
        </p:txBody>
      </p:sp>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p:txBody>
          <a:bodyPr/>
          <a:lstStyle/>
          <a:p>
            <a:pPr lvl="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5BC3558-67DB-4A2F-94A2-6F7FF3787B0C}" type="slidenum">
              <a:rPr lang="en-US"/>
              <a:pPr/>
              <a:t>21</a:t>
            </a:fld>
            <a:endParaRPr lang="en-U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pPr lvl="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67FA49D-E2A0-4203-AC69-41B51D2929DC}" type="slidenum">
              <a:rPr lang="en-US"/>
              <a:pPr/>
              <a:t>2</a:t>
            </a:fld>
            <a:endParaRPr lang="en-US"/>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r>
              <a:rPr lang="en-US"/>
              <a:t>Introductions/Agenda/Rules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47ACBEE-774F-4B95-9A47-D885072CD46B}" type="slidenum">
              <a:rPr lang="en-US"/>
              <a:pPr/>
              <a:t>22</a:t>
            </a:fld>
            <a:endParaRPr lang="en-US"/>
          </a:p>
        </p:txBody>
      </p:sp>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pPr lvl="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FD6CF50-8D5B-4A78-B4FE-FE0FBECCE6C6}" type="slidenum">
              <a:rPr lang="en-US"/>
              <a:pPr/>
              <a:t>23</a:t>
            </a:fld>
            <a:endParaRPr lang="en-US"/>
          </a:p>
        </p:txBody>
      </p:sp>
      <p:sp>
        <p:nvSpPr>
          <p:cNvPr id="665602" name="Rectangle 2"/>
          <p:cNvSpPr>
            <a:spLocks noGrp="1" noRot="1" noChangeAspect="1" noChangeArrowheads="1" noTextEdit="1"/>
          </p:cNvSpPr>
          <p:nvPr>
            <p:ph type="sldImg"/>
          </p:nvPr>
        </p:nvSpPr>
        <p:spPr>
          <a:ln/>
        </p:spPr>
      </p:sp>
      <p:sp>
        <p:nvSpPr>
          <p:cNvPr id="665603" name="Rectangle 3"/>
          <p:cNvSpPr>
            <a:spLocks noGrp="1" noChangeArrowheads="1"/>
          </p:cNvSpPr>
          <p:nvPr>
            <p:ph type="body" idx="1"/>
          </p:nvPr>
        </p:nvSpPr>
        <p:spPr/>
        <p:txBody>
          <a:bodyPr/>
          <a:lstStyle/>
          <a:p>
            <a:pPr>
              <a:buFont typeface="Wingdings" pitchFamily="2" charset="2"/>
              <a:buNone/>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3E31266-B9C5-4509-B5E5-A1E6C122A8ED}" type="slidenum">
              <a:rPr lang="en-US"/>
              <a:pPr/>
              <a:t>24</a:t>
            </a:fld>
            <a:endParaRPr lang="en-US"/>
          </a:p>
        </p:txBody>
      </p:sp>
      <p:sp>
        <p:nvSpPr>
          <p:cNvPr id="667650" name="Rectangle 2"/>
          <p:cNvSpPr>
            <a:spLocks noGrp="1" noRot="1" noChangeAspect="1" noChangeArrowheads="1" noTextEdit="1"/>
          </p:cNvSpPr>
          <p:nvPr>
            <p:ph type="sldImg"/>
          </p:nvPr>
        </p:nvSpPr>
        <p:spPr>
          <a:ln/>
        </p:spPr>
      </p:sp>
      <p:sp>
        <p:nvSpPr>
          <p:cNvPr id="66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0C7639E-68E8-4F8E-912F-C955472D6CD6}" type="slidenum">
              <a:rPr lang="en-US"/>
              <a:pPr/>
              <a:t>25</a:t>
            </a:fld>
            <a:endParaRPr lang="en-US"/>
          </a:p>
        </p:txBody>
      </p:sp>
      <p:sp>
        <p:nvSpPr>
          <p:cNvPr id="669698" name="Rectangle 2"/>
          <p:cNvSpPr>
            <a:spLocks noGrp="1" noRot="1" noChangeAspect="1" noChangeArrowheads="1" noTextEdit="1"/>
          </p:cNvSpPr>
          <p:nvPr>
            <p:ph type="sldImg"/>
          </p:nvPr>
        </p:nvSpPr>
        <p:spPr>
          <a:ln/>
        </p:spPr>
      </p:sp>
      <p:sp>
        <p:nvSpPr>
          <p:cNvPr id="66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39FAF1F-6936-400E-BD41-BF9E1A1D9C4C}" type="slidenum">
              <a:rPr lang="en-US"/>
              <a:pPr/>
              <a:t>26</a:t>
            </a:fld>
            <a:endParaRPr lang="en-US"/>
          </a:p>
        </p:txBody>
      </p:sp>
      <p:sp>
        <p:nvSpPr>
          <p:cNvPr id="684034" name="Rectangle 2"/>
          <p:cNvSpPr>
            <a:spLocks noGrp="1" noRot="1" noChangeAspect="1" noChangeArrowheads="1" noTextEdit="1"/>
          </p:cNvSpPr>
          <p:nvPr>
            <p:ph type="sldImg"/>
          </p:nvPr>
        </p:nvSpPr>
        <p:spPr>
          <a:ln/>
        </p:spPr>
      </p:sp>
      <p:sp>
        <p:nvSpPr>
          <p:cNvPr id="684035" name="Rectangle 3"/>
          <p:cNvSpPr>
            <a:spLocks noGrp="1" noChangeArrowheads="1"/>
          </p:cNvSpPr>
          <p:nvPr>
            <p:ph type="body" idx="1"/>
          </p:nvPr>
        </p:nvSpPr>
        <p:spPr/>
        <p:txBody>
          <a:bodyPr/>
          <a:lstStyle/>
          <a:p>
            <a:r>
              <a:rPr lang="en-US"/>
              <a:t>Section 2</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173CD10-6CCD-4FA2-877E-76531261C9E9}" type="slidenum">
              <a:rPr lang="en-US"/>
              <a:pPr/>
              <a:t>27</a:t>
            </a:fld>
            <a:endParaRPr lang="en-US"/>
          </a:p>
        </p:txBody>
      </p:sp>
      <p:sp>
        <p:nvSpPr>
          <p:cNvPr id="686082" name="Rectangle 2"/>
          <p:cNvSpPr>
            <a:spLocks noGrp="1" noRot="1" noChangeAspect="1" noChangeArrowheads="1" noTextEdit="1"/>
          </p:cNvSpPr>
          <p:nvPr>
            <p:ph type="sldImg"/>
          </p:nvPr>
        </p:nvSpPr>
        <p:spPr>
          <a:ln/>
        </p:spPr>
      </p:sp>
      <p:sp>
        <p:nvSpPr>
          <p:cNvPr id="68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FD9ED00-2741-4C49-8F5E-96FB86990501}" type="slidenum">
              <a:rPr lang="en-US"/>
              <a:pPr/>
              <a:t>28</a:t>
            </a:fld>
            <a:endParaRPr lang="en-US"/>
          </a:p>
        </p:txBody>
      </p:sp>
      <p:sp>
        <p:nvSpPr>
          <p:cNvPr id="690178" name="Rectangle 2"/>
          <p:cNvSpPr>
            <a:spLocks noGrp="1" noRot="1" noChangeAspect="1" noChangeArrowheads="1" noTextEdit="1"/>
          </p:cNvSpPr>
          <p:nvPr>
            <p:ph type="sldImg"/>
          </p:nvPr>
        </p:nvSpPr>
        <p:spPr>
          <a:ln/>
        </p:spPr>
      </p:sp>
      <p:sp>
        <p:nvSpPr>
          <p:cNvPr id="690179" name="Rectangle 3"/>
          <p:cNvSpPr>
            <a:spLocks noGrp="1" noChangeArrowheads="1"/>
          </p:cNvSpPr>
          <p:nvPr>
            <p:ph type="body" idx="1"/>
          </p:nvPr>
        </p:nvSpPr>
        <p:spPr/>
        <p:txBody>
          <a:bodyPr/>
          <a:lstStyle/>
          <a:p>
            <a:pPr>
              <a:buFont typeface="Wingdings" pitchFamily="2" charset="2"/>
              <a:buNone/>
            </a:pPr>
            <a:r>
              <a:rPr lang="en-US"/>
              <a:t>Section 3 </a:t>
            </a:r>
          </a:p>
          <a:p>
            <a:pPr>
              <a:buFont typeface="Wingdings" pitchFamily="2" charset="2"/>
              <a:buNone/>
            </a:pPr>
            <a:r>
              <a:rPr lang="en-US"/>
              <a:t>From Love to Read page 11</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F576B68-7318-4225-B28D-EC31ACA492FE}" type="slidenum">
              <a:rPr lang="en-US"/>
              <a:pPr/>
              <a:t>29</a:t>
            </a:fld>
            <a:endParaRPr lang="en-US"/>
          </a:p>
        </p:txBody>
      </p:sp>
      <p:sp>
        <p:nvSpPr>
          <p:cNvPr id="692226" name="Rectangle 2"/>
          <p:cNvSpPr>
            <a:spLocks noGrp="1" noRot="1" noChangeAspec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45B1175-3760-4C5B-9E54-D373815F74D9}" type="slidenum">
              <a:rPr lang="en-US"/>
              <a:pPr/>
              <a:t>30</a:t>
            </a:fld>
            <a:endParaRPr lang="en-US"/>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5817E67-BE5E-43D9-AD79-289F64DFA101}" type="slidenum">
              <a:rPr lang="en-US"/>
              <a:pPr/>
              <a:t>31</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7369E-E02D-4B63-8CBA-EF58BF0B37B4}" type="slidenum">
              <a:rPr lang="en-US"/>
              <a:pPr/>
              <a:t>3</a:t>
            </a:fld>
            <a:endParaRPr lang="en-US"/>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0DCC345-8FCA-4FBA-92A8-20FA909367E6}" type="slidenum">
              <a:rPr lang="en-US"/>
              <a:pPr/>
              <a:t>32</a:t>
            </a:fld>
            <a:endParaRPr lang="en-US"/>
          </a:p>
        </p:txBody>
      </p:sp>
      <p:sp>
        <p:nvSpPr>
          <p:cNvPr id="698370" name="Rectangle 2"/>
          <p:cNvSpPr>
            <a:spLocks noGrp="1" noRot="1" noChangeAspect="1" noChangeArrowheads="1" noTextEdit="1"/>
          </p:cNvSpPr>
          <p:nvPr>
            <p:ph type="sldImg"/>
          </p:nvPr>
        </p:nvSpPr>
        <p:spPr>
          <a:ln/>
        </p:spPr>
      </p:sp>
      <p:sp>
        <p:nvSpPr>
          <p:cNvPr id="69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0132C6B-B2E7-4692-9259-03CC39435128}" type="slidenum">
              <a:rPr lang="en-US"/>
              <a:pPr/>
              <a:t>33</a:t>
            </a:fld>
            <a:endParaRPr lang="en-US"/>
          </a:p>
        </p:txBody>
      </p:sp>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71F61E2-B745-443E-A587-1B864CFD62BB}" type="slidenum">
              <a:rPr lang="en-US"/>
              <a:pPr/>
              <a:t>34</a:t>
            </a:fld>
            <a:endParaRPr lang="en-US"/>
          </a:p>
        </p:txBody>
      </p:sp>
      <p:sp>
        <p:nvSpPr>
          <p:cNvPr id="702466" name="Rectangle 2"/>
          <p:cNvSpPr>
            <a:spLocks noGrp="1" noRot="1" noChangeAspect="1" noChangeArrowheads="1" noTextEdit="1"/>
          </p:cNvSpPr>
          <p:nvPr>
            <p:ph type="sldImg"/>
          </p:nvPr>
        </p:nvSpPr>
        <p:spPr>
          <a:ln/>
        </p:spPr>
      </p:sp>
      <p:sp>
        <p:nvSpPr>
          <p:cNvPr id="70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A55EDB8-A7E1-425F-8FFA-31EBBEDB8765}" type="slidenum">
              <a:rPr lang="en-US"/>
              <a:pPr/>
              <a:t>35</a:t>
            </a:fld>
            <a:endParaRPr lang="en-US"/>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1B8B33F-2BBC-4099-9489-817A7248F9AD}" type="slidenum">
              <a:rPr lang="en-US"/>
              <a:pPr/>
              <a:t>36</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6E98C84-E3FE-44B7-BE6C-318A30DEEA7C}" type="slidenum">
              <a:rPr lang="en-US"/>
              <a:pPr/>
              <a:t>37</a:t>
            </a:fld>
            <a:endParaRPr lang="en-US"/>
          </a:p>
        </p:txBody>
      </p:sp>
      <p:sp>
        <p:nvSpPr>
          <p:cNvPr id="708610" name="Rectangle 2"/>
          <p:cNvSpPr>
            <a:spLocks noGrp="1" noRot="1" noChangeAspect="1" noChangeArrowheads="1" noTextEdit="1"/>
          </p:cNvSpPr>
          <p:nvPr>
            <p:ph type="sldImg"/>
          </p:nvPr>
        </p:nvSpPr>
        <p:spPr>
          <a:ln/>
        </p:spPr>
      </p:sp>
      <p:sp>
        <p:nvSpPr>
          <p:cNvPr id="70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354C76C-9044-496D-A0D8-151671ADAEDF}" type="slidenum">
              <a:rPr lang="en-US"/>
              <a:pPr/>
              <a:t>38</a:t>
            </a:fld>
            <a:endParaRPr lang="en-US"/>
          </a:p>
        </p:txBody>
      </p:sp>
      <p:sp>
        <p:nvSpPr>
          <p:cNvPr id="710658" name="Rectangle 2"/>
          <p:cNvSpPr>
            <a:spLocks noGrp="1" noRot="1" noChangeAspect="1" noChangeArrowheads="1" noTextEdit="1"/>
          </p:cNvSpPr>
          <p:nvPr>
            <p:ph type="sldImg"/>
          </p:nvPr>
        </p:nvSpPr>
        <p:spPr>
          <a:ln/>
        </p:spPr>
      </p:sp>
      <p:sp>
        <p:nvSpPr>
          <p:cNvPr id="71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06707B7-4971-46C6-A970-BA8C25519BC2}" type="slidenum">
              <a:rPr lang="en-US"/>
              <a:pPr/>
              <a:t>39</a:t>
            </a:fld>
            <a:endParaRPr lang="en-US"/>
          </a:p>
        </p:txBody>
      </p:sp>
      <p:sp>
        <p:nvSpPr>
          <p:cNvPr id="731138" name="Rectangle 2"/>
          <p:cNvSpPr>
            <a:spLocks noGrp="1" noRot="1" noChangeAspect="1" noChangeArrowheads="1" noTextEdit="1"/>
          </p:cNvSpPr>
          <p:nvPr>
            <p:ph type="sldImg"/>
          </p:nvPr>
        </p:nvSpPr>
        <p:spPr>
          <a:ln/>
        </p:spPr>
      </p:sp>
      <p:sp>
        <p:nvSpPr>
          <p:cNvPr id="73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CB8FFA8-E72B-4321-BA19-50751E44C520}" type="slidenum">
              <a:rPr lang="en-US"/>
              <a:pPr/>
              <a:t>40</a:t>
            </a:fld>
            <a:endParaRPr lang="en-US"/>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pPr>
              <a:lnSpc>
                <a:spcPct val="80000"/>
              </a:lnSpc>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11CFD58-919A-4D7C-A137-FC7122E5EBF0}" type="slidenum">
              <a:rPr lang="en-US"/>
              <a:pPr/>
              <a:t>41</a:t>
            </a:fld>
            <a:endParaRPr lang="en-US"/>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pPr marL="152400" indent="-152400">
              <a:lnSpc>
                <a:spcPct val="80000"/>
              </a:lnSpc>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B787B90-5E48-497C-B1AC-B3E91E20E4AD}" type="slidenum">
              <a:rPr lang="en-US"/>
              <a:pPr/>
              <a:t>4</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470481B-14E8-4ED8-902E-8490DEE9AE37}" type="slidenum">
              <a:rPr lang="en-US"/>
              <a:pPr/>
              <a:t>42</a:t>
            </a:fld>
            <a:endParaRPr lang="en-US"/>
          </a:p>
        </p:txBody>
      </p:sp>
      <p:sp>
        <p:nvSpPr>
          <p:cNvPr id="737282" name="Rectangle 2"/>
          <p:cNvSpPr>
            <a:spLocks noGrp="1" noRot="1" noChangeAspect="1" noChangeArrowheads="1" noTextEdit="1"/>
          </p:cNvSpPr>
          <p:nvPr>
            <p:ph type="sldImg"/>
          </p:nvPr>
        </p:nvSpPr>
        <p:spPr>
          <a:ln/>
        </p:spPr>
      </p:sp>
      <p:sp>
        <p:nvSpPr>
          <p:cNvPr id="737283" name="Rectangle 3"/>
          <p:cNvSpPr>
            <a:spLocks noGrp="1" noChangeArrowheads="1"/>
          </p:cNvSpPr>
          <p:nvPr>
            <p:ph type="body" idx="1"/>
          </p:nvPr>
        </p:nvSpPr>
        <p:spPr/>
        <p:txBody>
          <a:bodyPr/>
          <a:lstStyle/>
          <a:p>
            <a:pPr>
              <a:lnSpc>
                <a:spcPct val="90000"/>
              </a:lnSpc>
            </a:pP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83D02F8-8197-446E-A405-D3939570C306}" type="slidenum">
              <a:rPr lang="en-US"/>
              <a:pPr/>
              <a:t>43</a:t>
            </a:fld>
            <a:endParaRPr lang="en-US"/>
          </a:p>
        </p:txBody>
      </p:sp>
      <p:sp>
        <p:nvSpPr>
          <p:cNvPr id="745474" name="Rectangle 2"/>
          <p:cNvSpPr>
            <a:spLocks noGrp="1" noRot="1" noChangeAspect="1" noChangeArrowheads="1" noTextEdit="1"/>
          </p:cNvSpPr>
          <p:nvPr>
            <p:ph type="sldImg"/>
          </p:nvPr>
        </p:nvSpPr>
        <p:spPr>
          <a:ln/>
        </p:spPr>
      </p:sp>
      <p:sp>
        <p:nvSpPr>
          <p:cNvPr id="745475" name="Rectangle 3"/>
          <p:cNvSpPr>
            <a:spLocks noGrp="1" noChangeArrowheads="1"/>
          </p:cNvSpPr>
          <p:nvPr>
            <p:ph type="body" idx="1"/>
          </p:nvPr>
        </p:nvSpPr>
        <p:spPr/>
        <p:txBody>
          <a:bodyPr/>
          <a:lstStyle/>
          <a:p>
            <a:pPr>
              <a:lnSpc>
                <a:spcPct val="80000"/>
              </a:lnSpc>
            </a:pP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50D4459-FE2F-41E2-BF24-9A31792B31DB}" type="slidenum">
              <a:rPr lang="en-US"/>
              <a:pPr/>
              <a:t>44</a:t>
            </a:fld>
            <a:endParaRPr lang="en-US"/>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533400" indent="-533400">
              <a:lnSpc>
                <a:spcPct val="80000"/>
              </a:lnSpc>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56B4D23-F024-4A65-B86D-8F79A6C41A65}" type="slidenum">
              <a:rPr lang="en-US"/>
              <a:pPr/>
              <a:t>45</a:t>
            </a:fld>
            <a:endParaRPr lang="en-US"/>
          </a:p>
        </p:txBody>
      </p:sp>
      <p:sp>
        <p:nvSpPr>
          <p:cNvPr id="749570" name="Rectangle 2"/>
          <p:cNvSpPr>
            <a:spLocks noGrp="1" noRot="1" noChangeAspect="1" noChangeArrowheads="1" noTextEdit="1"/>
          </p:cNvSpPr>
          <p:nvPr>
            <p:ph type="sldImg"/>
          </p:nvPr>
        </p:nvSpPr>
        <p:spPr>
          <a:ln/>
        </p:spPr>
      </p:sp>
      <p:sp>
        <p:nvSpPr>
          <p:cNvPr id="74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DF1839E-0680-43C1-A6AE-FF26134DC828}" type="slidenum">
              <a:rPr lang="en-US"/>
              <a:pPr/>
              <a:t>46</a:t>
            </a:fld>
            <a:endParaRPr lang="en-US"/>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92F8A15-9111-4F25-9F5F-2D90FFEABAEF}" type="slidenum">
              <a:rPr lang="en-US"/>
              <a:pPr/>
              <a:t>6</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r>
              <a:rPr lang="en-US"/>
              <a:t>Section 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DF1839E-0680-43C1-A6AE-FF26134DC828}" type="slidenum">
              <a:rPr lang="en-US"/>
              <a:pPr/>
              <a:t>7</a:t>
            </a:fld>
            <a:endParaRPr lang="en-US"/>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FBE4D3B-F0AC-430D-9BED-C92A2392CBF4}" type="slidenum">
              <a:rPr lang="en-US"/>
              <a:pPr/>
              <a:t>8</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pPr>
              <a:buFont typeface="Symbol" pitchFamily="18" charset="2"/>
              <a:buChar char=""/>
            </a:pPr>
            <a:r>
              <a:rPr lang="en-US"/>
              <a:t>Section 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F153AD1-CD45-4DA3-B8C6-2889C1999CB0}" type="slidenum">
              <a:rPr lang="en-US"/>
              <a:pPr/>
              <a:t>9</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US"/>
              <a:t>T-Shirt Poem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CAD2D76-EF6F-4041-BE9A-2473E0E679E5}" type="slidenum">
              <a:rPr lang="en-US"/>
              <a:pPr/>
              <a:t>10</a:t>
            </a:fld>
            <a:endParaRPr lang="en-US"/>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2587E32-0A79-41AD-B9DA-53DB48185884}" type="datetimeFigureOut">
              <a:rPr lang="en-US" smtClean="0"/>
              <a:t>6/27/2012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2617A48-CC4A-4001-B667-CC0CD82204B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587E32-0A79-41AD-B9DA-53DB48185884}" type="datetimeFigureOut">
              <a:rPr lang="en-US" smtClean="0"/>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17A48-CC4A-4001-B667-CC0CD82204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587E32-0A79-41AD-B9DA-53DB48185884}" type="datetimeFigureOut">
              <a:rPr lang="en-US" smtClean="0"/>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17A48-CC4A-4001-B667-CC0CD82204B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882650"/>
            <a:ext cx="9140825" cy="6856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321675" y="6219825"/>
            <a:ext cx="515938" cy="315913"/>
          </a:xfrm>
        </p:spPr>
        <p:txBody>
          <a:bodyPr/>
          <a:lstStyle>
            <a:lvl1pPr>
              <a:defRPr/>
            </a:lvl1pPr>
          </a:lstStyle>
          <a:p>
            <a:fld id="{5364974A-6AF6-4AEC-803F-1CF2ED0B7022}" type="slidenum">
              <a:rPr lang="en-US"/>
              <a:pPr/>
              <a:t>‹#›</a:t>
            </a:fld>
            <a:endParaRPr lang="en-US"/>
          </a:p>
        </p:txBody>
      </p:sp>
    </p:spTree>
    <p:extLst>
      <p:ext uri="{BB962C8B-B14F-4D97-AF65-F5344CB8AC3E}">
        <p14:creationId xmlns:p14="http://schemas.microsoft.com/office/powerpoint/2010/main" val="31084029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2587E32-0A79-41AD-B9DA-53DB48185884}" type="datetimeFigureOut">
              <a:rPr lang="en-US" smtClean="0"/>
              <a:t>6/27/2012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2617A48-CC4A-4001-B667-CC0CD82204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2587E32-0A79-41AD-B9DA-53DB48185884}" type="datetimeFigureOut">
              <a:rPr lang="en-US" smtClean="0"/>
              <a:t>6/27/2012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2617A48-CC4A-4001-B667-CC0CD82204BA}"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2587E32-0A79-41AD-B9DA-53DB48185884}" type="datetimeFigureOut">
              <a:rPr lang="en-US" smtClean="0"/>
              <a:t>6/27/2012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2617A48-CC4A-4001-B667-CC0CD82204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2587E32-0A79-41AD-B9DA-53DB48185884}" type="datetimeFigureOut">
              <a:rPr lang="en-US" smtClean="0"/>
              <a:t>6/27/2012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2617A48-CC4A-4001-B667-CC0CD82204BA}"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2587E32-0A79-41AD-B9DA-53DB48185884}" type="datetimeFigureOut">
              <a:rPr lang="en-US" smtClean="0"/>
              <a:t>6/27/2012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17A48-CC4A-4001-B667-CC0CD82204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587E32-0A79-41AD-B9DA-53DB48185884}" type="datetimeFigureOut">
              <a:rPr lang="en-US" smtClean="0"/>
              <a:t>6/27/2012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17A48-CC4A-4001-B667-CC0CD82204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2587E32-0A79-41AD-B9DA-53DB48185884}" type="datetimeFigureOut">
              <a:rPr lang="en-US" smtClean="0"/>
              <a:t>6/27/2012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17A48-CC4A-4001-B667-CC0CD82204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F2587E32-0A79-41AD-B9DA-53DB48185884}" type="datetimeFigureOut">
              <a:rPr lang="en-US" smtClean="0"/>
              <a:t>6/27/2012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2617A48-CC4A-4001-B667-CC0CD82204BA}"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2587E32-0A79-41AD-B9DA-53DB48185884}" type="datetimeFigureOut">
              <a:rPr lang="en-US" smtClean="0"/>
              <a:t>6/27/2012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2617A48-CC4A-4001-B667-CC0CD82204BA}"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arkangel.files.wordpress.com/2012/04/bob-marley.jpe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bcdi.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0" y="228600"/>
            <a:ext cx="8686800" cy="125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b">
            <a:spAutoFit/>
          </a:bodyPr>
          <a:lstStyle/>
          <a:p>
            <a:pPr algn="ctr"/>
            <a:r>
              <a:rPr lang="en-US" sz="3600" b="1" dirty="0">
                <a:solidFill>
                  <a:srgbClr val="660033"/>
                </a:solidFill>
                <a:latin typeface="Arial Rounded MT Bold" pitchFamily="34" charset="0"/>
              </a:rPr>
              <a:t>School Readiness and Social-Emotional Development:</a:t>
            </a:r>
            <a:r>
              <a:rPr lang="en-US" sz="4000" b="1" dirty="0">
                <a:solidFill>
                  <a:schemeClr val="bg1"/>
                </a:solidFill>
                <a:latin typeface="Comic Sans MS" pitchFamily="66" charset="0"/>
              </a:rPr>
              <a:t> </a:t>
            </a:r>
          </a:p>
        </p:txBody>
      </p:sp>
      <p:sp>
        <p:nvSpPr>
          <p:cNvPr id="29703" name="Text Box 7"/>
          <p:cNvSpPr txBox="1">
            <a:spLocks noChangeArrowheads="1"/>
          </p:cNvSpPr>
          <p:nvPr/>
        </p:nvSpPr>
        <p:spPr bwMode="auto">
          <a:xfrm>
            <a:off x="2031625" y="5945458"/>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rgbClr val="660033"/>
                </a:solidFill>
                <a:latin typeface="Arial Rounded MT Bold" pitchFamily="34" charset="0"/>
              </a:rPr>
              <a:t>National</a:t>
            </a:r>
            <a:r>
              <a:rPr lang="en-US" sz="1800" dirty="0">
                <a:solidFill>
                  <a:srgbClr val="660033"/>
                </a:solidFill>
                <a:latin typeface="Arial Rounded MT Bold" pitchFamily="34" charset="0"/>
              </a:rPr>
              <a:t> Black Child Development Institute</a:t>
            </a:r>
          </a:p>
        </p:txBody>
      </p:sp>
      <p:pic>
        <p:nvPicPr>
          <p:cNvPr id="29707" name="Picture 11"/>
          <p:cNvPicPr>
            <a:picLocks noChangeAspect="1" noChangeArrowheads="1"/>
          </p:cNvPicPr>
          <p:nvPr/>
        </p:nvPicPr>
        <p:blipFill>
          <a:blip r:embed="rId3">
            <a:extLst>
              <a:ext uri="{28A0092B-C50C-407E-A947-70E740481C1C}">
                <a14:useLocalDpi xmlns:a14="http://schemas.microsoft.com/office/drawing/2010/main" val="0"/>
              </a:ext>
            </a:extLst>
          </a:blip>
          <a:srcRect l="1714" t="1256"/>
          <a:stretch>
            <a:fillRect/>
          </a:stretch>
        </p:blipFill>
        <p:spPr bwMode="auto">
          <a:xfrm>
            <a:off x="2010843" y="1802674"/>
            <a:ext cx="4665114" cy="3200400"/>
          </a:xfrm>
          <a:prstGeom prst="rect">
            <a:avLst/>
          </a:prstGeom>
          <a:noFill/>
          <a:ln w="38100">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75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9" name="Rectangle 3"/>
          <p:cNvSpPr>
            <a:spLocks noGrp="1" noChangeArrowheads="1"/>
          </p:cNvSpPr>
          <p:nvPr>
            <p:ph idx="1"/>
          </p:nvPr>
        </p:nvSpPr>
        <p:spPr>
          <a:xfrm>
            <a:off x="838200" y="152400"/>
            <a:ext cx="7235825" cy="6432550"/>
          </a:xfrm>
        </p:spPr>
        <p:txBody>
          <a:bodyPr>
            <a:normAutofit fontScale="92500" lnSpcReduction="10000"/>
          </a:bodyPr>
          <a:lstStyle/>
          <a:p>
            <a:pPr>
              <a:lnSpc>
                <a:spcPct val="90000"/>
              </a:lnSpc>
              <a:buFont typeface="Wingdings 3" pitchFamily="18" charset="2"/>
              <a:buNone/>
            </a:pPr>
            <a:r>
              <a:rPr lang="en-US" dirty="0">
                <a:solidFill>
                  <a:srgbClr val="660033"/>
                </a:solidFill>
                <a:latin typeface="Arial Rounded MT Bold" pitchFamily="34" charset="0"/>
              </a:rPr>
              <a:t>T-Shirt” from My Name is Jorge: On Both Sides of the River </a:t>
            </a:r>
            <a:endParaRPr lang="en-US" dirty="0" smtClean="0">
              <a:solidFill>
                <a:srgbClr val="660033"/>
              </a:solidFill>
              <a:latin typeface="Arial Rounded MT Bold" pitchFamily="34" charset="0"/>
            </a:endParaRPr>
          </a:p>
          <a:p>
            <a:pPr>
              <a:lnSpc>
                <a:spcPct val="90000"/>
              </a:lnSpc>
              <a:buFont typeface="Wingdings 3" pitchFamily="18" charset="2"/>
              <a:buNone/>
            </a:pPr>
            <a:r>
              <a:rPr lang="en-US" dirty="0" smtClean="0">
                <a:solidFill>
                  <a:srgbClr val="660033"/>
                </a:solidFill>
                <a:latin typeface="Arial Rounded MT Bold" pitchFamily="34" charset="0"/>
              </a:rPr>
              <a:t>by </a:t>
            </a:r>
            <a:r>
              <a:rPr lang="en-US" dirty="0">
                <a:solidFill>
                  <a:srgbClr val="660033"/>
                </a:solidFill>
                <a:latin typeface="Arial Rounded MT Bold" pitchFamily="34" charset="0"/>
              </a:rPr>
              <a:t>J. Medina</a:t>
            </a:r>
          </a:p>
          <a:p>
            <a:pPr>
              <a:lnSpc>
                <a:spcPct val="90000"/>
              </a:lnSpc>
              <a:buFont typeface="Wingdings 3" pitchFamily="18" charset="2"/>
              <a:buNone/>
            </a:pPr>
            <a:endParaRPr lang="en-US" dirty="0">
              <a:solidFill>
                <a:srgbClr val="660033"/>
              </a:solidFill>
              <a:latin typeface="Arial Rounded MT Bold" pitchFamily="34" charset="0"/>
            </a:endParaRPr>
          </a:p>
          <a:p>
            <a:pPr>
              <a:lnSpc>
                <a:spcPct val="90000"/>
              </a:lnSpc>
              <a:buFont typeface="Wingdings 3" pitchFamily="18" charset="2"/>
              <a:buNone/>
            </a:pPr>
            <a:r>
              <a:rPr lang="en-US" sz="2400" dirty="0">
                <a:solidFill>
                  <a:schemeClr val="accent2"/>
                </a:solidFill>
              </a:rPr>
              <a:t>Teacher?</a:t>
            </a:r>
          </a:p>
          <a:p>
            <a:pPr>
              <a:lnSpc>
                <a:spcPct val="90000"/>
              </a:lnSpc>
              <a:buFont typeface="Wingdings 3" pitchFamily="18" charset="2"/>
              <a:buNone/>
            </a:pPr>
            <a:r>
              <a:rPr lang="en-US" sz="2400" dirty="0">
                <a:solidFill>
                  <a:schemeClr val="accent2"/>
                </a:solidFill>
              </a:rPr>
              <a:t>George, please call me “Mrs. Roberts.”</a:t>
            </a:r>
          </a:p>
          <a:p>
            <a:pPr>
              <a:lnSpc>
                <a:spcPct val="90000"/>
              </a:lnSpc>
              <a:buFont typeface="Wingdings 3" pitchFamily="18" charset="2"/>
              <a:buNone/>
            </a:pPr>
            <a:r>
              <a:rPr lang="en-US" sz="2400" dirty="0">
                <a:solidFill>
                  <a:schemeClr val="accent2"/>
                </a:solidFill>
              </a:rPr>
              <a:t>Yes, Teacher.</a:t>
            </a:r>
          </a:p>
          <a:p>
            <a:pPr>
              <a:lnSpc>
                <a:spcPct val="90000"/>
              </a:lnSpc>
              <a:buFont typeface="Wingdings 3" pitchFamily="18" charset="2"/>
              <a:buNone/>
            </a:pPr>
            <a:r>
              <a:rPr lang="en-US" sz="2400" dirty="0">
                <a:solidFill>
                  <a:schemeClr val="accent2"/>
                </a:solidFill>
              </a:rPr>
              <a:t>George, please don’t call me “teacher.”</a:t>
            </a:r>
          </a:p>
          <a:p>
            <a:pPr>
              <a:lnSpc>
                <a:spcPct val="90000"/>
              </a:lnSpc>
              <a:buFont typeface="Wingdings 3" pitchFamily="18" charset="2"/>
              <a:buNone/>
            </a:pPr>
            <a:r>
              <a:rPr lang="en-US" sz="2400" dirty="0">
                <a:solidFill>
                  <a:schemeClr val="accent2"/>
                </a:solidFill>
              </a:rPr>
              <a:t>Yes, T-, I mean, Mrs. Roberts.</a:t>
            </a:r>
          </a:p>
          <a:p>
            <a:pPr>
              <a:lnSpc>
                <a:spcPct val="90000"/>
              </a:lnSpc>
              <a:buFont typeface="Wingdings 3" pitchFamily="18" charset="2"/>
              <a:buNone/>
            </a:pPr>
            <a:r>
              <a:rPr lang="en-US" sz="2400" dirty="0">
                <a:solidFill>
                  <a:schemeClr val="accent2"/>
                </a:solidFill>
              </a:rPr>
              <a:t>You see, George, it’s a sign of respect to call me by my last name.</a:t>
            </a:r>
          </a:p>
          <a:p>
            <a:pPr>
              <a:lnSpc>
                <a:spcPct val="90000"/>
              </a:lnSpc>
              <a:buFont typeface="Wingdings 3" pitchFamily="18" charset="2"/>
              <a:buNone/>
            </a:pPr>
            <a:r>
              <a:rPr lang="en-US" sz="2400" dirty="0">
                <a:solidFill>
                  <a:schemeClr val="accent2"/>
                </a:solidFill>
              </a:rPr>
              <a:t>Yes,… Mrs. Roberts.</a:t>
            </a:r>
          </a:p>
          <a:p>
            <a:pPr>
              <a:lnSpc>
                <a:spcPct val="90000"/>
              </a:lnSpc>
              <a:buFont typeface="Wingdings 3" pitchFamily="18" charset="2"/>
              <a:buNone/>
            </a:pPr>
            <a:r>
              <a:rPr lang="en-US" sz="2400" dirty="0">
                <a:solidFill>
                  <a:schemeClr val="accent2"/>
                </a:solidFill>
              </a:rPr>
              <a:t>Besides, when you say it, it sounds like “t-shirt,” I don’t want to turn into a t-shirt!”</a:t>
            </a:r>
          </a:p>
          <a:p>
            <a:pPr>
              <a:lnSpc>
                <a:spcPct val="90000"/>
              </a:lnSpc>
              <a:buFont typeface="Wingdings 3" pitchFamily="18" charset="2"/>
              <a:buNone/>
            </a:pPr>
            <a:r>
              <a:rPr lang="en-US" sz="2400" dirty="0">
                <a:solidFill>
                  <a:schemeClr val="accent2"/>
                </a:solidFill>
              </a:rPr>
              <a:t>Mrs. Roberts?</a:t>
            </a:r>
          </a:p>
          <a:p>
            <a:pPr>
              <a:lnSpc>
                <a:spcPct val="90000"/>
              </a:lnSpc>
              <a:buFont typeface="Wingdings 3" pitchFamily="18" charset="2"/>
              <a:buNone/>
            </a:pPr>
            <a:r>
              <a:rPr lang="en-US" sz="2400" dirty="0">
                <a:solidFill>
                  <a:schemeClr val="accent2"/>
                </a:solidFill>
              </a:rPr>
              <a:t>Yes George?</a:t>
            </a:r>
          </a:p>
          <a:p>
            <a:pPr>
              <a:lnSpc>
                <a:spcPct val="90000"/>
              </a:lnSpc>
              <a:buFont typeface="Wingdings 3" pitchFamily="18" charset="2"/>
              <a:buNone/>
            </a:pPr>
            <a:r>
              <a:rPr lang="en-US" sz="2400" dirty="0">
                <a:solidFill>
                  <a:schemeClr val="accent2"/>
                </a:solidFill>
              </a:rPr>
              <a:t>Please, call me Jorge.</a:t>
            </a:r>
          </a:p>
        </p:txBody>
      </p:sp>
      <p:sp>
        <p:nvSpPr>
          <p:cNvPr id="3" name="Slide Number Placeholder 3"/>
          <p:cNvSpPr>
            <a:spLocks noGrp="1"/>
          </p:cNvSpPr>
          <p:nvPr>
            <p:ph type="sldNum" sz="quarter" idx="12"/>
          </p:nvPr>
        </p:nvSpPr>
        <p:spPr/>
        <p:txBody>
          <a:bodyPr/>
          <a:lstStyle/>
          <a:p>
            <a:fld id="{E0D83EDB-60CD-4A60-9F0F-115F8818C92F}" type="slidenum">
              <a:rPr lang="en-US"/>
              <a:pPr/>
              <a:t>10</a:t>
            </a:fld>
            <a:endParaRPr lang="en-US"/>
          </a:p>
        </p:txBody>
      </p:sp>
    </p:spTree>
    <p:extLst>
      <p:ext uri="{BB962C8B-B14F-4D97-AF65-F5344CB8AC3E}">
        <p14:creationId xmlns:p14="http://schemas.microsoft.com/office/powerpoint/2010/main" val="2645916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C10770FA-E08E-4CC1-AF6E-EB8B934EA1E4}" type="slidenum">
              <a:rPr lang="en-US"/>
              <a:pPr/>
              <a:t>11</a:t>
            </a:fld>
            <a:endParaRPr lang="en-US"/>
          </a:p>
        </p:txBody>
      </p:sp>
      <p:sp>
        <p:nvSpPr>
          <p:cNvPr id="480258" name="Rectangle 2"/>
          <p:cNvSpPr>
            <a:spLocks noChangeArrowheads="1"/>
          </p:cNvSpPr>
          <p:nvPr/>
        </p:nvSpPr>
        <p:spPr bwMode="auto">
          <a:xfrm>
            <a:off x="0" y="1828800"/>
            <a:ext cx="69342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796925" lvl="1" indent="-457200">
              <a:lnSpc>
                <a:spcPct val="90000"/>
              </a:lnSpc>
              <a:spcBef>
                <a:spcPct val="20000"/>
              </a:spcBef>
              <a:buClr>
                <a:srgbClr val="000066"/>
              </a:buClr>
              <a:buFont typeface="Wingdings" pitchFamily="2" charset="2"/>
              <a:buChar char="§"/>
              <a:tabLst>
                <a:tab pos="60325" algn="l"/>
              </a:tabLst>
            </a:pPr>
            <a:r>
              <a:rPr lang="en-US" sz="2800" dirty="0">
                <a:solidFill>
                  <a:schemeClr val="accent2"/>
                </a:solidFill>
              </a:rPr>
              <a:t>How would you describe the relationship between Jorge and his teacher?</a:t>
            </a:r>
          </a:p>
          <a:p>
            <a:pPr marL="796925" lvl="1" indent="-457200">
              <a:lnSpc>
                <a:spcPct val="90000"/>
              </a:lnSpc>
              <a:spcBef>
                <a:spcPct val="20000"/>
              </a:spcBef>
              <a:buClr>
                <a:srgbClr val="000066"/>
              </a:buClr>
              <a:buFont typeface="Wingdings" pitchFamily="2" charset="2"/>
              <a:buChar char="§"/>
              <a:tabLst>
                <a:tab pos="60325" algn="l"/>
              </a:tabLst>
            </a:pPr>
            <a:r>
              <a:rPr lang="en-US" sz="2800" dirty="0">
                <a:solidFill>
                  <a:schemeClr val="accent2"/>
                </a:solidFill>
              </a:rPr>
              <a:t>What message(s) may Jorge have received from the interaction with his teacher?</a:t>
            </a:r>
          </a:p>
          <a:p>
            <a:pPr marL="796925" lvl="1" indent="-457200">
              <a:lnSpc>
                <a:spcPct val="90000"/>
              </a:lnSpc>
              <a:spcBef>
                <a:spcPct val="20000"/>
              </a:spcBef>
              <a:buClr>
                <a:srgbClr val="000066"/>
              </a:buClr>
              <a:buFont typeface="Wingdings" pitchFamily="2" charset="2"/>
              <a:buChar char="§"/>
              <a:tabLst>
                <a:tab pos="60325" algn="l"/>
              </a:tabLst>
            </a:pPr>
            <a:r>
              <a:rPr lang="en-US" sz="2800" dirty="0">
                <a:solidFill>
                  <a:schemeClr val="accent2"/>
                </a:solidFill>
              </a:rPr>
              <a:t>What message(s) may the teacher have received from the interaction with Jorge</a:t>
            </a:r>
          </a:p>
          <a:p>
            <a:pPr marL="796925" lvl="1" indent="-457200">
              <a:lnSpc>
                <a:spcPct val="90000"/>
              </a:lnSpc>
              <a:spcBef>
                <a:spcPct val="20000"/>
              </a:spcBef>
              <a:buClr>
                <a:srgbClr val="000066"/>
              </a:buClr>
              <a:buFont typeface="Wingdings" pitchFamily="2" charset="2"/>
              <a:buChar char="§"/>
              <a:tabLst>
                <a:tab pos="60325" algn="l"/>
              </a:tabLst>
            </a:pPr>
            <a:r>
              <a:rPr lang="en-US" sz="2800" dirty="0">
                <a:solidFill>
                  <a:schemeClr val="accent2"/>
                </a:solidFill>
              </a:rPr>
              <a:t>Think about your own experiences? </a:t>
            </a:r>
          </a:p>
        </p:txBody>
      </p:sp>
      <p:sp>
        <p:nvSpPr>
          <p:cNvPr id="480259" name="Rectangle 3"/>
          <p:cNvSpPr>
            <a:spLocks noChangeArrowheads="1"/>
          </p:cNvSpPr>
          <p:nvPr/>
        </p:nvSpPr>
        <p:spPr bwMode="auto">
          <a:xfrm>
            <a:off x="0" y="381000"/>
            <a:ext cx="7086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spcBef>
                <a:spcPct val="20000"/>
              </a:spcBef>
              <a:buClr>
                <a:srgbClr val="000066"/>
              </a:buClr>
              <a:buFont typeface="Wingdings 3" pitchFamily="18" charset="2"/>
              <a:buNone/>
            </a:pPr>
            <a:r>
              <a:rPr lang="en-US" sz="3200">
                <a:solidFill>
                  <a:srgbClr val="660033"/>
                </a:solidFill>
                <a:latin typeface="Arial Rounded MT Bold" pitchFamily="34" charset="0"/>
              </a:rPr>
              <a:t>Activity: </a:t>
            </a:r>
          </a:p>
          <a:p>
            <a:pPr algn="ctr">
              <a:spcBef>
                <a:spcPct val="20000"/>
              </a:spcBef>
              <a:buClr>
                <a:srgbClr val="000066"/>
              </a:buClr>
              <a:buFont typeface="Wingdings 3" pitchFamily="18" charset="2"/>
              <a:buNone/>
            </a:pPr>
            <a:r>
              <a:rPr lang="en-US" sz="3200">
                <a:solidFill>
                  <a:srgbClr val="660033"/>
                </a:solidFill>
                <a:latin typeface="Arial Rounded MT Bold" pitchFamily="34" charset="0"/>
              </a:rPr>
              <a:t>Understanding Relationships</a:t>
            </a:r>
          </a:p>
        </p:txBody>
      </p:sp>
    </p:spTree>
    <p:extLst>
      <p:ext uri="{BB962C8B-B14F-4D97-AF65-F5344CB8AC3E}">
        <p14:creationId xmlns:p14="http://schemas.microsoft.com/office/powerpoint/2010/main" val="17881816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0E27B7FC-E1BF-4381-91F8-4819819A4F5A}" type="slidenum">
              <a:rPr lang="en-US"/>
              <a:pPr/>
              <a:t>12</a:t>
            </a:fld>
            <a:endParaRPr lang="en-US"/>
          </a:p>
        </p:txBody>
      </p:sp>
      <p:sp>
        <p:nvSpPr>
          <p:cNvPr id="640004" name="Rectangle 4"/>
          <p:cNvSpPr>
            <a:spLocks noChangeArrowheads="1"/>
          </p:cNvSpPr>
          <p:nvPr/>
        </p:nvSpPr>
        <p:spPr bwMode="auto">
          <a:xfrm>
            <a:off x="2209800" y="3048000"/>
            <a:ext cx="438774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rgbClr val="000066"/>
              </a:buClr>
              <a:buFont typeface="Wingdings 3" pitchFamily="18" charset="2"/>
              <a:buNone/>
            </a:pPr>
            <a:r>
              <a:rPr lang="en-US" sz="4800" dirty="0">
                <a:solidFill>
                  <a:srgbClr val="660033"/>
                </a:solidFill>
              </a:rPr>
              <a:t>What is culture?</a:t>
            </a:r>
          </a:p>
        </p:txBody>
      </p:sp>
    </p:spTree>
    <p:extLst>
      <p:ext uri="{BB962C8B-B14F-4D97-AF65-F5344CB8AC3E}">
        <p14:creationId xmlns:p14="http://schemas.microsoft.com/office/powerpoint/2010/main" val="6231242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idx="1"/>
          </p:nvPr>
        </p:nvSpPr>
        <p:spPr>
          <a:xfrm>
            <a:off x="228600" y="1828800"/>
            <a:ext cx="6705600" cy="3352800"/>
          </a:xfrm>
        </p:spPr>
        <p:txBody>
          <a:bodyPr>
            <a:noAutofit/>
          </a:bodyPr>
          <a:lstStyle/>
          <a:p>
            <a:pPr marL="457200" indent="-457200">
              <a:lnSpc>
                <a:spcPct val="90000"/>
              </a:lnSpc>
              <a:buClr>
                <a:srgbClr val="009999"/>
              </a:buClr>
              <a:buFont typeface="Wingdings" pitchFamily="2" charset="2"/>
              <a:buChar char="§"/>
            </a:pPr>
            <a:r>
              <a:rPr lang="en-US" dirty="0">
                <a:solidFill>
                  <a:schemeClr val="accent2"/>
                </a:solidFill>
              </a:rPr>
              <a:t>Culture is embodied by rules that shape behavior</a:t>
            </a:r>
          </a:p>
          <a:p>
            <a:pPr marL="457200" indent="-457200">
              <a:lnSpc>
                <a:spcPct val="90000"/>
              </a:lnSpc>
              <a:buClr>
                <a:srgbClr val="009999"/>
              </a:buClr>
              <a:buFont typeface="Wingdings" pitchFamily="2" charset="2"/>
              <a:buChar char="§"/>
            </a:pPr>
            <a:r>
              <a:rPr lang="en-US" dirty="0">
                <a:solidFill>
                  <a:schemeClr val="accent2"/>
                </a:solidFill>
              </a:rPr>
              <a:t>Culture is learned</a:t>
            </a:r>
          </a:p>
          <a:p>
            <a:pPr marL="457200" indent="-457200">
              <a:lnSpc>
                <a:spcPct val="90000"/>
              </a:lnSpc>
              <a:buClr>
                <a:srgbClr val="009999"/>
              </a:buClr>
              <a:buFont typeface="Wingdings" pitchFamily="2" charset="2"/>
              <a:buChar char="§"/>
            </a:pPr>
            <a:r>
              <a:rPr lang="en-US" dirty="0">
                <a:solidFill>
                  <a:schemeClr val="accent2"/>
                </a:solidFill>
              </a:rPr>
              <a:t>Individual members are embedded to different degrees within their cultural group</a:t>
            </a:r>
          </a:p>
          <a:p>
            <a:pPr marL="457200" indent="-457200">
              <a:lnSpc>
                <a:spcPct val="90000"/>
              </a:lnSpc>
              <a:buClr>
                <a:srgbClr val="009999"/>
              </a:buClr>
              <a:buFont typeface="Wingdings" pitchFamily="2" charset="2"/>
              <a:buChar char="§"/>
            </a:pPr>
            <a:r>
              <a:rPr lang="en-US" dirty="0">
                <a:solidFill>
                  <a:schemeClr val="accent2"/>
                </a:solidFill>
              </a:rPr>
              <a:t>Culture is dynamic</a:t>
            </a:r>
          </a:p>
        </p:txBody>
      </p:sp>
      <p:sp>
        <p:nvSpPr>
          <p:cNvPr id="4" name="Slide Number Placeholder 3"/>
          <p:cNvSpPr>
            <a:spLocks noGrp="1"/>
          </p:cNvSpPr>
          <p:nvPr>
            <p:ph type="sldNum" sz="quarter" idx="12"/>
          </p:nvPr>
        </p:nvSpPr>
        <p:spPr/>
        <p:txBody>
          <a:bodyPr/>
          <a:lstStyle/>
          <a:p>
            <a:fld id="{6F864DB6-CA2B-4E26-95C5-7CC87A8FC97B}" type="slidenum">
              <a:rPr lang="en-US"/>
              <a:pPr/>
              <a:t>13</a:t>
            </a:fld>
            <a:endParaRPr lang="en-US"/>
          </a:p>
        </p:txBody>
      </p:sp>
      <p:sp>
        <p:nvSpPr>
          <p:cNvPr id="642051" name="Rectangle 3"/>
          <p:cNvSpPr>
            <a:spLocks noChangeArrowheads="1"/>
          </p:cNvSpPr>
          <p:nvPr/>
        </p:nvSpPr>
        <p:spPr bwMode="auto">
          <a:xfrm>
            <a:off x="152400" y="342900"/>
            <a:ext cx="6858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4000" dirty="0">
                <a:solidFill>
                  <a:srgbClr val="660033"/>
                </a:solidFill>
                <a:latin typeface="Arial Rounded MT Bold" pitchFamily="34" charset="0"/>
              </a:rPr>
              <a:t>A Deeper Look at Culture</a:t>
            </a:r>
          </a:p>
        </p:txBody>
      </p:sp>
    </p:spTree>
    <p:extLst>
      <p:ext uri="{BB962C8B-B14F-4D97-AF65-F5344CB8AC3E}">
        <p14:creationId xmlns:p14="http://schemas.microsoft.com/office/powerpoint/2010/main" val="2801033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9" name="Rectangle 3"/>
          <p:cNvSpPr>
            <a:spLocks noGrp="1" noChangeArrowheads="1"/>
          </p:cNvSpPr>
          <p:nvPr>
            <p:ph idx="1"/>
          </p:nvPr>
        </p:nvSpPr>
        <p:spPr>
          <a:xfrm>
            <a:off x="1295400" y="1752600"/>
            <a:ext cx="6553200" cy="1295400"/>
          </a:xfrm>
        </p:spPr>
        <p:txBody>
          <a:bodyPr>
            <a:normAutofit/>
          </a:bodyPr>
          <a:lstStyle/>
          <a:p>
            <a:pPr algn="ctr">
              <a:lnSpc>
                <a:spcPct val="80000"/>
              </a:lnSpc>
              <a:buClr>
                <a:srgbClr val="009999"/>
              </a:buClr>
              <a:buFont typeface="Arial" charset="0"/>
              <a:buNone/>
            </a:pPr>
            <a:r>
              <a:rPr lang="en-US" dirty="0" smtClean="0">
                <a:solidFill>
                  <a:schemeClr val="accent2"/>
                </a:solidFill>
              </a:rPr>
              <a:t>EC educators help support </a:t>
            </a:r>
            <a:r>
              <a:rPr lang="en-US" dirty="0">
                <a:solidFill>
                  <a:schemeClr val="accent2"/>
                </a:solidFill>
              </a:rPr>
              <a:t>social and </a:t>
            </a:r>
            <a:r>
              <a:rPr lang="en-US" dirty="0" smtClean="0">
                <a:solidFill>
                  <a:schemeClr val="accent2"/>
                </a:solidFill>
              </a:rPr>
              <a:t>emotional development </a:t>
            </a:r>
            <a:r>
              <a:rPr lang="en-US" dirty="0">
                <a:solidFill>
                  <a:schemeClr val="accent2"/>
                </a:solidFill>
              </a:rPr>
              <a:t>and to provide </a:t>
            </a:r>
            <a:r>
              <a:rPr lang="en-US" dirty="0" smtClean="0">
                <a:solidFill>
                  <a:schemeClr val="accent2"/>
                </a:solidFill>
              </a:rPr>
              <a:t>positive guidance </a:t>
            </a:r>
            <a:endParaRPr lang="en-US" dirty="0">
              <a:solidFill>
                <a:schemeClr val="accent2"/>
              </a:solidFill>
            </a:endParaRPr>
          </a:p>
        </p:txBody>
      </p:sp>
      <p:sp>
        <p:nvSpPr>
          <p:cNvPr id="6" name="Slide Number Placeholder 3"/>
          <p:cNvSpPr>
            <a:spLocks noGrp="1"/>
          </p:cNvSpPr>
          <p:nvPr>
            <p:ph type="sldNum" sz="quarter" idx="12"/>
          </p:nvPr>
        </p:nvSpPr>
        <p:spPr/>
        <p:txBody>
          <a:bodyPr/>
          <a:lstStyle/>
          <a:p>
            <a:fld id="{5240EE96-13E5-446D-9A90-B10FA5365FD4}" type="slidenum">
              <a:rPr lang="en-US"/>
              <a:pPr/>
              <a:t>14</a:t>
            </a:fld>
            <a:endParaRPr lang="en-US"/>
          </a:p>
        </p:txBody>
      </p:sp>
      <p:sp>
        <p:nvSpPr>
          <p:cNvPr id="644101" name="Text Box 5"/>
          <p:cNvSpPr txBox="1">
            <a:spLocks noChangeArrowheads="1"/>
          </p:cNvSpPr>
          <p:nvPr/>
        </p:nvSpPr>
        <p:spPr bwMode="auto">
          <a:xfrm>
            <a:off x="1219200" y="3657600"/>
            <a:ext cx="64008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smtClean="0">
                <a:solidFill>
                  <a:schemeClr val="accent2"/>
                </a:solidFill>
              </a:rPr>
              <a:t>EC educators </a:t>
            </a:r>
            <a:r>
              <a:rPr lang="en-US" sz="2800" dirty="0">
                <a:solidFill>
                  <a:schemeClr val="accent2"/>
                </a:solidFill>
              </a:rPr>
              <a:t>helps each child feel accepted in the group, helps children learn to communicate and get along with others and encourages feelings if empathy and mutual respect among children and adults.</a:t>
            </a:r>
            <a:r>
              <a:rPr lang="en-US" dirty="0">
                <a:solidFill>
                  <a:schemeClr val="accent2"/>
                </a:solidFill>
              </a:rPr>
              <a:t> </a:t>
            </a:r>
          </a:p>
        </p:txBody>
      </p:sp>
    </p:spTree>
    <p:extLst>
      <p:ext uri="{BB962C8B-B14F-4D97-AF65-F5344CB8AC3E}">
        <p14:creationId xmlns:p14="http://schemas.microsoft.com/office/powerpoint/2010/main" val="164157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idx="1"/>
          </p:nvPr>
        </p:nvSpPr>
        <p:spPr>
          <a:xfrm>
            <a:off x="1295400" y="914400"/>
            <a:ext cx="6858000" cy="5257800"/>
          </a:xfrm>
        </p:spPr>
        <p:txBody>
          <a:bodyPr>
            <a:normAutofit fontScale="85000" lnSpcReduction="20000"/>
          </a:bodyPr>
          <a:lstStyle/>
          <a:p>
            <a:pPr>
              <a:buFont typeface="Wingdings 3" pitchFamily="18" charset="2"/>
              <a:buNone/>
            </a:pPr>
            <a:endParaRPr lang="en-US" b="1" dirty="0">
              <a:solidFill>
                <a:srgbClr val="660033"/>
              </a:solidFill>
              <a:latin typeface="Arial Rounded MT Bold" pitchFamily="34" charset="0"/>
            </a:endParaRPr>
          </a:p>
          <a:p>
            <a:pPr>
              <a:buFont typeface="Wingdings 3" pitchFamily="18" charset="2"/>
              <a:buNone/>
            </a:pPr>
            <a:endParaRPr lang="en-US" sz="2400" b="1" dirty="0"/>
          </a:p>
          <a:p>
            <a:r>
              <a:rPr lang="en-US" sz="3500" dirty="0" smtClean="0">
                <a:solidFill>
                  <a:schemeClr val="accent2"/>
                </a:solidFill>
              </a:rPr>
              <a:t>To </a:t>
            </a:r>
            <a:r>
              <a:rPr lang="en-US" sz="3500" dirty="0">
                <a:solidFill>
                  <a:schemeClr val="accent2"/>
                </a:solidFill>
              </a:rPr>
              <a:t>understand that culture is dynamic</a:t>
            </a:r>
          </a:p>
          <a:p>
            <a:r>
              <a:rPr lang="en-US" sz="3500" dirty="0">
                <a:solidFill>
                  <a:schemeClr val="accent2"/>
                </a:solidFill>
              </a:rPr>
              <a:t>Our beliefs and value systems </a:t>
            </a:r>
          </a:p>
          <a:p>
            <a:r>
              <a:rPr lang="en-US" sz="3500" dirty="0">
                <a:solidFill>
                  <a:schemeClr val="accent2"/>
                </a:solidFill>
              </a:rPr>
              <a:t>Supportive relationships between a teacher and child To establish a working definition of culture.</a:t>
            </a:r>
          </a:p>
          <a:p>
            <a:r>
              <a:rPr lang="en-US" sz="3500" dirty="0">
                <a:solidFill>
                  <a:schemeClr val="accent2"/>
                </a:solidFill>
              </a:rPr>
              <a:t>The way we view others culturally is not always consistent with the way others may want to be viewed themselves.</a:t>
            </a:r>
          </a:p>
          <a:p>
            <a:r>
              <a:rPr lang="en-US" sz="3500" dirty="0">
                <a:solidFill>
                  <a:schemeClr val="accent2"/>
                </a:solidFill>
              </a:rPr>
              <a:t>As Early Childhood </a:t>
            </a:r>
            <a:r>
              <a:rPr lang="en-US" sz="3500" dirty="0" smtClean="0">
                <a:solidFill>
                  <a:schemeClr val="accent2"/>
                </a:solidFill>
              </a:rPr>
              <a:t>Educators </a:t>
            </a:r>
            <a:r>
              <a:rPr lang="en-US" sz="3500" dirty="0">
                <a:solidFill>
                  <a:schemeClr val="accent2"/>
                </a:solidFill>
              </a:rPr>
              <a:t>need to advance our knowledge of culture</a:t>
            </a:r>
          </a:p>
        </p:txBody>
      </p:sp>
      <p:sp>
        <p:nvSpPr>
          <p:cNvPr id="3" name="Slide Number Placeholder 3"/>
          <p:cNvSpPr>
            <a:spLocks noGrp="1"/>
          </p:cNvSpPr>
          <p:nvPr>
            <p:ph type="sldNum" sz="quarter" idx="12"/>
          </p:nvPr>
        </p:nvSpPr>
        <p:spPr/>
        <p:txBody>
          <a:bodyPr/>
          <a:lstStyle/>
          <a:p>
            <a:fld id="{98A95356-CED4-46EC-9384-F1AC5B9C63F8}" type="slidenum">
              <a:rPr lang="en-US"/>
              <a:pPr/>
              <a:t>15</a:t>
            </a:fld>
            <a:endParaRPr lang="en-US"/>
          </a:p>
        </p:txBody>
      </p:sp>
    </p:spTree>
    <p:extLst>
      <p:ext uri="{BB962C8B-B14F-4D97-AF65-F5344CB8AC3E}">
        <p14:creationId xmlns:p14="http://schemas.microsoft.com/office/powerpoint/2010/main" val="2883245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arkangel.files.wordpress.com/2012/04/bob-marley.jpeg?w=480&amp;h=34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664" y="1371600"/>
            <a:ext cx="7391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464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304800" y="457200"/>
            <a:ext cx="8305800" cy="1219200"/>
          </a:xfrm>
        </p:spPr>
        <p:txBody>
          <a:bodyPr>
            <a:normAutofit/>
          </a:bodyPr>
          <a:lstStyle/>
          <a:p>
            <a:pPr algn="ctr"/>
            <a:r>
              <a:rPr lang="en-US" sz="3600" dirty="0">
                <a:solidFill>
                  <a:srgbClr val="660033"/>
                </a:solidFill>
                <a:latin typeface="Arial Rounded MT Bold" pitchFamily="34" charset="0"/>
              </a:rPr>
              <a:t>Distinction Between Culture, </a:t>
            </a:r>
            <a:br>
              <a:rPr lang="en-US" sz="3600" dirty="0">
                <a:solidFill>
                  <a:srgbClr val="660033"/>
                </a:solidFill>
                <a:latin typeface="Arial Rounded MT Bold" pitchFamily="34" charset="0"/>
              </a:rPr>
            </a:br>
            <a:r>
              <a:rPr lang="en-US" sz="3600" dirty="0">
                <a:solidFill>
                  <a:srgbClr val="660033"/>
                </a:solidFill>
                <a:latin typeface="Arial Rounded MT Bold" pitchFamily="34" charset="0"/>
              </a:rPr>
              <a:t>Race and Ethnicity</a:t>
            </a:r>
            <a:endParaRPr lang="en-US" sz="1800" b="1" dirty="0">
              <a:solidFill>
                <a:srgbClr val="660033"/>
              </a:solidFill>
            </a:endParaRPr>
          </a:p>
        </p:txBody>
      </p:sp>
      <p:sp>
        <p:nvSpPr>
          <p:cNvPr id="648195" name="Rectangle 3"/>
          <p:cNvSpPr>
            <a:spLocks noGrp="1" noChangeArrowheads="1"/>
          </p:cNvSpPr>
          <p:nvPr>
            <p:ph idx="1"/>
          </p:nvPr>
        </p:nvSpPr>
        <p:spPr>
          <a:xfrm>
            <a:off x="304800" y="1752600"/>
            <a:ext cx="8077200" cy="4298950"/>
          </a:xfrm>
        </p:spPr>
        <p:txBody>
          <a:bodyPr>
            <a:noAutofit/>
          </a:bodyPr>
          <a:lstStyle/>
          <a:p>
            <a:pPr>
              <a:buClr>
                <a:srgbClr val="009999"/>
              </a:buClr>
              <a:buFont typeface="Wingdings" pitchFamily="2" charset="2"/>
              <a:buChar char="§"/>
            </a:pPr>
            <a:r>
              <a:rPr lang="en-US" sz="2800" dirty="0">
                <a:solidFill>
                  <a:schemeClr val="accent2"/>
                </a:solidFill>
              </a:rPr>
              <a:t>Culture is sociological</a:t>
            </a:r>
          </a:p>
          <a:p>
            <a:pPr lvl="1">
              <a:buClr>
                <a:srgbClr val="009999"/>
              </a:buClr>
              <a:buFont typeface="Comic Sans MS" pitchFamily="66" charset="0"/>
              <a:buChar char="–"/>
            </a:pPr>
            <a:r>
              <a:rPr lang="en-US" dirty="0">
                <a:solidFill>
                  <a:schemeClr val="accent2"/>
                </a:solidFill>
              </a:rPr>
              <a:t>Passed down through generations</a:t>
            </a:r>
          </a:p>
          <a:p>
            <a:pPr lvl="1">
              <a:buClr>
                <a:srgbClr val="009999"/>
              </a:buClr>
              <a:buFont typeface="Comic Sans MS" pitchFamily="66" charset="0"/>
              <a:buChar char="–"/>
            </a:pPr>
            <a:r>
              <a:rPr lang="en-US" dirty="0">
                <a:solidFill>
                  <a:schemeClr val="accent2"/>
                </a:solidFill>
              </a:rPr>
              <a:t>Constitutes rules for behavior &amp; relationships</a:t>
            </a:r>
          </a:p>
          <a:p>
            <a:pPr>
              <a:buClr>
                <a:srgbClr val="009999"/>
              </a:buClr>
              <a:buFont typeface="Wingdings" pitchFamily="2" charset="2"/>
              <a:buChar char="§"/>
            </a:pPr>
            <a:r>
              <a:rPr lang="en-US" sz="2800" dirty="0">
                <a:solidFill>
                  <a:schemeClr val="accent2"/>
                </a:solidFill>
              </a:rPr>
              <a:t>Race is biological</a:t>
            </a:r>
          </a:p>
          <a:p>
            <a:pPr lvl="1">
              <a:buClr>
                <a:srgbClr val="009999"/>
              </a:buClr>
              <a:buFont typeface="Comic Sans MS" pitchFamily="66" charset="0"/>
              <a:buChar char="–"/>
            </a:pPr>
            <a:r>
              <a:rPr lang="en-US" dirty="0">
                <a:solidFill>
                  <a:schemeClr val="accent2"/>
                </a:solidFill>
              </a:rPr>
              <a:t>Represents our physical dimension</a:t>
            </a:r>
          </a:p>
          <a:p>
            <a:pPr lvl="1">
              <a:buClr>
                <a:srgbClr val="009999"/>
              </a:buClr>
              <a:buFont typeface="Comic Sans MS" pitchFamily="66" charset="0"/>
              <a:buChar char="–"/>
            </a:pPr>
            <a:r>
              <a:rPr lang="en-US" dirty="0">
                <a:solidFill>
                  <a:schemeClr val="accent2"/>
                </a:solidFill>
              </a:rPr>
              <a:t>Politically defined</a:t>
            </a:r>
          </a:p>
          <a:p>
            <a:pPr>
              <a:buClr>
                <a:srgbClr val="009999"/>
              </a:buClr>
              <a:buFont typeface="Wingdings" pitchFamily="2" charset="2"/>
              <a:buChar char="§"/>
            </a:pPr>
            <a:r>
              <a:rPr lang="en-US" sz="2800" dirty="0">
                <a:solidFill>
                  <a:schemeClr val="accent2"/>
                </a:solidFill>
              </a:rPr>
              <a:t>Ethnicity is geographical</a:t>
            </a:r>
          </a:p>
          <a:p>
            <a:pPr lvl="1">
              <a:buClr>
                <a:srgbClr val="009999"/>
              </a:buClr>
              <a:buFont typeface="Comic Sans MS" pitchFamily="66" charset="0"/>
              <a:buChar char="–"/>
            </a:pPr>
            <a:r>
              <a:rPr lang="en-US" dirty="0">
                <a:solidFill>
                  <a:schemeClr val="accent2"/>
                </a:solidFill>
              </a:rPr>
              <a:t>Represents the placement of where we have come</a:t>
            </a:r>
          </a:p>
        </p:txBody>
      </p:sp>
      <p:sp>
        <p:nvSpPr>
          <p:cNvPr id="5" name="Slide Number Placeholder 3"/>
          <p:cNvSpPr>
            <a:spLocks noGrp="1"/>
          </p:cNvSpPr>
          <p:nvPr>
            <p:ph type="sldNum" sz="quarter" idx="12"/>
          </p:nvPr>
        </p:nvSpPr>
        <p:spPr/>
        <p:txBody>
          <a:bodyPr/>
          <a:lstStyle/>
          <a:p>
            <a:fld id="{457F839B-6FBD-432C-9589-767388609AE5}" type="slidenum">
              <a:rPr lang="en-US"/>
              <a:pPr/>
              <a:t>17</a:t>
            </a:fld>
            <a:endParaRPr lang="en-US"/>
          </a:p>
        </p:txBody>
      </p:sp>
      <p:sp>
        <p:nvSpPr>
          <p:cNvPr id="648196" name="Text Box 4"/>
          <p:cNvSpPr txBox="1">
            <a:spLocks noChangeArrowheads="1"/>
          </p:cNvSpPr>
          <p:nvPr/>
        </p:nvSpPr>
        <p:spPr bwMode="auto">
          <a:xfrm>
            <a:off x="5486400" y="6229638"/>
            <a:ext cx="2514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1" dirty="0">
                <a:solidFill>
                  <a:schemeClr val="accent2"/>
                </a:solidFill>
              </a:rPr>
              <a:t>(Day, C., 2007)</a:t>
            </a:r>
          </a:p>
        </p:txBody>
      </p:sp>
    </p:spTree>
    <p:extLst>
      <p:ext uri="{BB962C8B-B14F-4D97-AF65-F5344CB8AC3E}">
        <p14:creationId xmlns:p14="http://schemas.microsoft.com/office/powerpoint/2010/main" val="2651729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p:txBody>
          <a:bodyPr/>
          <a:lstStyle/>
          <a:p>
            <a:fld id="{55F0AA98-E5B5-4EBD-AC5D-294E00CBD479}" type="slidenum">
              <a:rPr lang="en-US"/>
              <a:pPr/>
              <a:t>18</a:t>
            </a:fld>
            <a:endParaRPr lang="en-US"/>
          </a:p>
        </p:txBody>
      </p:sp>
      <p:sp>
        <p:nvSpPr>
          <p:cNvPr id="650242" name="Rectangle 2"/>
          <p:cNvSpPr>
            <a:spLocks noGrp="1" noChangeArrowheads="1"/>
          </p:cNvSpPr>
          <p:nvPr>
            <p:ph type="body" idx="4294967295"/>
          </p:nvPr>
        </p:nvSpPr>
        <p:spPr>
          <a:xfrm>
            <a:off x="1219200" y="2286000"/>
            <a:ext cx="6781800" cy="2743200"/>
          </a:xfrm>
        </p:spPr>
        <p:txBody>
          <a:bodyPr/>
          <a:lstStyle/>
          <a:p>
            <a:pPr marL="0" indent="0" algn="ctr">
              <a:lnSpc>
                <a:spcPct val="90000"/>
              </a:lnSpc>
              <a:buFont typeface="Wingdings 3" pitchFamily="18" charset="2"/>
              <a:buNone/>
            </a:pPr>
            <a:r>
              <a:rPr lang="en-US" dirty="0">
                <a:solidFill>
                  <a:schemeClr val="accent2"/>
                </a:solidFill>
                <a:latin typeface="Arial" charset="0"/>
                <a:cs typeface="Times New Roman" pitchFamily="18" charset="0"/>
              </a:rPr>
              <a:t>“Culture is the lens through which children learn the rules of relationships that enable them to develop.”</a:t>
            </a:r>
          </a:p>
          <a:p>
            <a:pPr marL="0" indent="0" algn="r">
              <a:lnSpc>
                <a:spcPct val="90000"/>
              </a:lnSpc>
              <a:buFont typeface="Wingdings 3" pitchFamily="18" charset="2"/>
              <a:buNone/>
            </a:pPr>
            <a:r>
              <a:rPr lang="en-US" sz="3600" dirty="0">
                <a:solidFill>
                  <a:srgbClr val="009999"/>
                </a:solidFill>
                <a:latin typeface="Arial" charset="0"/>
                <a:cs typeface="Times New Roman" pitchFamily="18" charset="0"/>
              </a:rPr>
              <a:t>              </a:t>
            </a:r>
            <a:r>
              <a:rPr lang="en-US" sz="2000" dirty="0">
                <a:solidFill>
                  <a:srgbClr val="009999"/>
                </a:solidFill>
                <a:latin typeface="Arial" charset="0"/>
                <a:cs typeface="Times New Roman" pitchFamily="18" charset="0"/>
              </a:rPr>
              <a:t>-  </a:t>
            </a:r>
            <a:r>
              <a:rPr lang="en-US" sz="2000" dirty="0">
                <a:solidFill>
                  <a:schemeClr val="accent2"/>
                </a:solidFill>
                <a:latin typeface="Arial" charset="0"/>
                <a:cs typeface="Times New Roman" pitchFamily="18" charset="0"/>
              </a:rPr>
              <a:t>Day, C., p. 25</a:t>
            </a:r>
            <a:r>
              <a:rPr lang="en-US" sz="3600" b="1" i="1" dirty="0">
                <a:solidFill>
                  <a:schemeClr val="accent2"/>
                </a:solidFill>
                <a:latin typeface="Times New Roman" pitchFamily="18" charset="0"/>
                <a:cs typeface="Times New Roman" pitchFamily="18" charset="0"/>
              </a:rPr>
              <a:t> </a:t>
            </a:r>
          </a:p>
        </p:txBody>
      </p:sp>
    </p:spTree>
    <p:extLst>
      <p:ext uri="{BB962C8B-B14F-4D97-AF65-F5344CB8AC3E}">
        <p14:creationId xmlns:p14="http://schemas.microsoft.com/office/powerpoint/2010/main" val="4062821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idx="1"/>
          </p:nvPr>
        </p:nvSpPr>
        <p:spPr>
          <a:xfrm>
            <a:off x="457200" y="1447800"/>
            <a:ext cx="7543800" cy="4648200"/>
          </a:xfrm>
        </p:spPr>
        <p:txBody>
          <a:bodyPr/>
          <a:lstStyle/>
          <a:p>
            <a:pPr marL="533400" indent="-533400" algn="ctr">
              <a:buClr>
                <a:srgbClr val="009999"/>
              </a:buClr>
              <a:buFont typeface="Wingdings" pitchFamily="2" charset="2"/>
              <a:buNone/>
            </a:pPr>
            <a:r>
              <a:rPr lang="en-US" dirty="0">
                <a:solidFill>
                  <a:schemeClr val="accent2"/>
                </a:solidFill>
              </a:rPr>
              <a:t>Develop deeper understanding of</a:t>
            </a:r>
          </a:p>
          <a:p>
            <a:pPr marL="533400" indent="-533400" algn="ctr">
              <a:buClr>
                <a:srgbClr val="009999"/>
              </a:buClr>
              <a:buFont typeface="Wingdings" pitchFamily="2" charset="2"/>
              <a:buNone/>
            </a:pPr>
            <a:r>
              <a:rPr lang="en-US" dirty="0">
                <a:solidFill>
                  <a:schemeClr val="accent2"/>
                </a:solidFill>
              </a:rPr>
              <a:t>culture</a:t>
            </a:r>
            <a:r>
              <a:rPr lang="en-US" dirty="0">
                <a:solidFill>
                  <a:schemeClr val="accent2"/>
                </a:solidFill>
                <a:latin typeface="Arial" charset="0"/>
              </a:rPr>
              <a:t>.</a:t>
            </a:r>
          </a:p>
        </p:txBody>
      </p:sp>
      <p:sp>
        <p:nvSpPr>
          <p:cNvPr id="5" name="Slide Number Placeholder 3"/>
          <p:cNvSpPr>
            <a:spLocks noGrp="1"/>
          </p:cNvSpPr>
          <p:nvPr>
            <p:ph type="sldNum" sz="quarter" idx="12"/>
          </p:nvPr>
        </p:nvSpPr>
        <p:spPr/>
        <p:txBody>
          <a:bodyPr/>
          <a:lstStyle/>
          <a:p>
            <a:fld id="{48F88F5A-2AEC-4065-AE44-D69E1697AFD2}" type="slidenum">
              <a:rPr lang="en-US"/>
              <a:pPr/>
              <a:t>19</a:t>
            </a:fld>
            <a:endParaRPr lang="en-US"/>
          </a:p>
        </p:txBody>
      </p:sp>
      <p:sp>
        <p:nvSpPr>
          <p:cNvPr id="652291" name="Rectangle 3"/>
          <p:cNvSpPr>
            <a:spLocks noChangeArrowheads="1"/>
          </p:cNvSpPr>
          <p:nvPr/>
        </p:nvSpPr>
        <p:spPr bwMode="auto">
          <a:xfrm>
            <a:off x="630382" y="381000"/>
            <a:ext cx="7162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200" dirty="0">
                <a:solidFill>
                  <a:srgbClr val="660033"/>
                </a:solidFill>
                <a:latin typeface="Arial Rounded MT Bold" pitchFamily="34" charset="0"/>
              </a:rPr>
              <a:t>Building Cultural Competence</a:t>
            </a:r>
          </a:p>
        </p:txBody>
      </p:sp>
      <p:pic>
        <p:nvPicPr>
          <p:cNvPr id="652292" name="Picture 4" descr="you ra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982" y="2914650"/>
            <a:ext cx="5943600" cy="2800350"/>
          </a:xfrm>
          <a:prstGeom prst="rect">
            <a:avLst/>
          </a:prstGeom>
          <a:noFill/>
          <a:ln w="38100">
            <a:solidFill>
              <a:srgbClr val="0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547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DEDA21-7CA1-45D2-8E96-5C6CA917CA08}" type="slidenum">
              <a:rPr lang="en-US"/>
              <a:pPr/>
              <a:t>2</a:t>
            </a:fld>
            <a:endParaRPr lang="en-US"/>
          </a:p>
        </p:txBody>
      </p:sp>
      <p:pic>
        <p:nvPicPr>
          <p:cNvPr id="619524" name="Picture 4" descr="Kirby and James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874520"/>
            <a:ext cx="5410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619525" name="Text Box 5"/>
          <p:cNvSpPr txBox="1">
            <a:spLocks noChangeArrowheads="1"/>
          </p:cNvSpPr>
          <p:nvPr/>
        </p:nvSpPr>
        <p:spPr bwMode="auto">
          <a:xfrm>
            <a:off x="1752600" y="322217"/>
            <a:ext cx="586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dirty="0">
                <a:solidFill>
                  <a:srgbClr val="660033"/>
                </a:solidFill>
                <a:latin typeface="Arial Rounded MT Bold" pitchFamily="34" charset="0"/>
              </a:rPr>
              <a:t>Introductions</a:t>
            </a:r>
          </a:p>
        </p:txBody>
      </p:sp>
    </p:spTree>
    <p:extLst>
      <p:ext uri="{BB962C8B-B14F-4D97-AF65-F5344CB8AC3E}">
        <p14:creationId xmlns:p14="http://schemas.microsoft.com/office/powerpoint/2010/main" val="266163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53FAF6AA-B6D9-44C3-A9A8-6DABAE579C55}" type="slidenum">
              <a:rPr lang="en-US"/>
              <a:pPr/>
              <a:t>20</a:t>
            </a:fld>
            <a:endParaRPr lang="en-US"/>
          </a:p>
        </p:txBody>
      </p:sp>
      <p:sp>
        <p:nvSpPr>
          <p:cNvPr id="654338" name="Rectangle 2"/>
          <p:cNvSpPr>
            <a:spLocks noChangeArrowheads="1"/>
          </p:cNvSpPr>
          <p:nvPr/>
        </p:nvSpPr>
        <p:spPr bwMode="auto">
          <a:xfrm>
            <a:off x="762000" y="457200"/>
            <a:ext cx="6477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200" dirty="0" smtClean="0">
                <a:solidFill>
                  <a:srgbClr val="660033"/>
                </a:solidFill>
                <a:latin typeface="Arial Rounded MT Bold" pitchFamily="34" charset="0"/>
              </a:rPr>
              <a:t>Getting </a:t>
            </a:r>
            <a:r>
              <a:rPr lang="en-US" sz="3200" dirty="0">
                <a:solidFill>
                  <a:srgbClr val="660033"/>
                </a:solidFill>
                <a:latin typeface="Arial Rounded MT Bold" pitchFamily="34" charset="0"/>
              </a:rPr>
              <a:t>to Know You</a:t>
            </a:r>
            <a:r>
              <a:rPr lang="en-US" sz="3200" b="1" dirty="0">
                <a:solidFill>
                  <a:srgbClr val="000066"/>
                </a:solidFill>
                <a:latin typeface="Comic Sans MS" pitchFamily="66" charset="0"/>
              </a:rPr>
              <a:t> </a:t>
            </a:r>
          </a:p>
        </p:txBody>
      </p:sp>
      <p:sp>
        <p:nvSpPr>
          <p:cNvPr id="654339" name="Rectangle 3"/>
          <p:cNvSpPr>
            <a:spLocks noChangeArrowheads="1"/>
          </p:cNvSpPr>
          <p:nvPr/>
        </p:nvSpPr>
        <p:spPr bwMode="auto">
          <a:xfrm>
            <a:off x="457200" y="1828800"/>
            <a:ext cx="7315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90000"/>
              </a:lnSpc>
              <a:spcBef>
                <a:spcPct val="20000"/>
              </a:spcBef>
              <a:buClr>
                <a:srgbClr val="009999"/>
              </a:buClr>
            </a:pPr>
            <a:r>
              <a:rPr lang="en-US" sz="4000" dirty="0">
                <a:solidFill>
                  <a:schemeClr val="accent2"/>
                </a:solidFill>
              </a:rPr>
              <a:t>List 5 things that describe yourself on a sheet of paper that would help someone get to know you better. </a:t>
            </a:r>
          </a:p>
          <a:p>
            <a:pPr marL="533400" indent="-533400">
              <a:lnSpc>
                <a:spcPct val="90000"/>
              </a:lnSpc>
              <a:spcBef>
                <a:spcPct val="20000"/>
              </a:spcBef>
              <a:buClr>
                <a:srgbClr val="009999"/>
              </a:buClr>
              <a:buFont typeface="Wingdings" pitchFamily="2" charset="2"/>
              <a:buNone/>
            </a:pPr>
            <a:endParaRPr lang="en-US" sz="4000" dirty="0">
              <a:solidFill>
                <a:srgbClr val="009999"/>
              </a:solidFill>
            </a:endParaRPr>
          </a:p>
        </p:txBody>
      </p:sp>
    </p:spTree>
    <p:extLst>
      <p:ext uri="{BB962C8B-B14F-4D97-AF65-F5344CB8AC3E}">
        <p14:creationId xmlns:p14="http://schemas.microsoft.com/office/powerpoint/2010/main" val="42573005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FBFCB09C-D2B1-421E-8502-D8635011CDDA}" type="slidenum">
              <a:rPr lang="en-US"/>
              <a:pPr/>
              <a:t>21</a:t>
            </a:fld>
            <a:endParaRPr lang="en-US"/>
          </a:p>
        </p:txBody>
      </p:sp>
      <p:sp>
        <p:nvSpPr>
          <p:cNvPr id="656386" name="Rectangle 2"/>
          <p:cNvSpPr>
            <a:spLocks noChangeArrowheads="1"/>
          </p:cNvSpPr>
          <p:nvPr/>
        </p:nvSpPr>
        <p:spPr bwMode="auto">
          <a:xfrm>
            <a:off x="457200" y="609600"/>
            <a:ext cx="6477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200" b="1">
                <a:solidFill>
                  <a:srgbClr val="660033"/>
                </a:solidFill>
                <a:latin typeface="Arial" charset="0"/>
              </a:rPr>
              <a:t>3 Levels of Culture</a:t>
            </a:r>
            <a:br>
              <a:rPr lang="en-US" sz="3200" b="1">
                <a:solidFill>
                  <a:srgbClr val="660033"/>
                </a:solidFill>
                <a:latin typeface="Arial" charset="0"/>
              </a:rPr>
            </a:br>
            <a:endParaRPr lang="en-US" sz="3200" b="1">
              <a:solidFill>
                <a:srgbClr val="660033"/>
              </a:solidFill>
              <a:latin typeface="Arial" charset="0"/>
            </a:endParaRPr>
          </a:p>
        </p:txBody>
      </p:sp>
      <p:sp>
        <p:nvSpPr>
          <p:cNvPr id="656387" name="Rectangle 3"/>
          <p:cNvSpPr>
            <a:spLocks noChangeArrowheads="1"/>
          </p:cNvSpPr>
          <p:nvPr/>
        </p:nvSpPr>
        <p:spPr bwMode="auto">
          <a:xfrm>
            <a:off x="457200" y="1447800"/>
            <a:ext cx="64770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33400" indent="-533400">
              <a:spcBef>
                <a:spcPct val="20000"/>
              </a:spcBef>
              <a:buClr>
                <a:srgbClr val="009999"/>
              </a:buClr>
              <a:buFontTx/>
              <a:buAutoNum type="arabicPeriod"/>
            </a:pPr>
            <a:r>
              <a:rPr lang="en-US" u="sng" dirty="0">
                <a:solidFill>
                  <a:schemeClr val="accent2"/>
                </a:solidFill>
              </a:rPr>
              <a:t>Concrete</a:t>
            </a:r>
            <a:r>
              <a:rPr lang="en-US" dirty="0">
                <a:solidFill>
                  <a:schemeClr val="accent2"/>
                </a:solidFill>
              </a:rPr>
              <a:t> – Most visible and tangible level that includes most surface-level dimensions such as appearances, clothes, food, music, games and others. </a:t>
            </a:r>
          </a:p>
          <a:p>
            <a:pPr marL="533400" indent="-533400">
              <a:spcBef>
                <a:spcPct val="20000"/>
              </a:spcBef>
              <a:buClr>
                <a:srgbClr val="009999"/>
              </a:buClr>
              <a:buFontTx/>
              <a:buAutoNum type="arabicPeriod"/>
            </a:pPr>
            <a:endParaRPr lang="en-US" dirty="0">
              <a:solidFill>
                <a:schemeClr val="accent2"/>
              </a:solidFill>
            </a:endParaRPr>
          </a:p>
          <a:p>
            <a:pPr marL="533400" indent="-533400">
              <a:spcBef>
                <a:spcPct val="20000"/>
              </a:spcBef>
              <a:buClr>
                <a:srgbClr val="009999"/>
              </a:buClr>
              <a:buFontTx/>
              <a:buAutoNum type="arabicPeriod"/>
            </a:pPr>
            <a:r>
              <a:rPr lang="en-US" u="sng" dirty="0">
                <a:solidFill>
                  <a:schemeClr val="accent2"/>
                </a:solidFill>
              </a:rPr>
              <a:t>Behavioral</a:t>
            </a:r>
            <a:r>
              <a:rPr lang="en-US" dirty="0">
                <a:solidFill>
                  <a:schemeClr val="accent2"/>
                </a:solidFill>
              </a:rPr>
              <a:t> – Clarifies how we define social roles, the language we speak, and our approaches to nonverbal communication. Includes: language, gender roles, family dynamics and structure, political affiliation, and other that situation us organizationally in society.</a:t>
            </a:r>
          </a:p>
          <a:p>
            <a:pPr marL="533400" indent="-533400">
              <a:spcBef>
                <a:spcPct val="20000"/>
              </a:spcBef>
              <a:buClr>
                <a:srgbClr val="009999"/>
              </a:buClr>
              <a:buFontTx/>
              <a:buAutoNum type="arabicPeriod"/>
            </a:pPr>
            <a:endParaRPr lang="en-US" dirty="0">
              <a:solidFill>
                <a:schemeClr val="accent2"/>
              </a:solidFill>
            </a:endParaRPr>
          </a:p>
          <a:p>
            <a:pPr marL="533400" indent="-533400">
              <a:spcBef>
                <a:spcPct val="20000"/>
              </a:spcBef>
              <a:buClr>
                <a:srgbClr val="009999"/>
              </a:buClr>
              <a:buFontTx/>
              <a:buAutoNum type="arabicPeriod"/>
            </a:pPr>
            <a:r>
              <a:rPr lang="en-US" u="sng" dirty="0">
                <a:solidFill>
                  <a:schemeClr val="accent2"/>
                </a:solidFill>
              </a:rPr>
              <a:t>Symbolic</a:t>
            </a:r>
            <a:r>
              <a:rPr lang="en-US" dirty="0">
                <a:solidFill>
                  <a:schemeClr val="accent2"/>
                </a:solidFill>
              </a:rPr>
              <a:t> – Includes our values and beliefs.  Often the basis of how individuals define themselves.  Includes our value systems, customs, spirituality, religion, worldview, beliefs, mores, and others. </a:t>
            </a:r>
          </a:p>
        </p:txBody>
      </p:sp>
      <p:sp>
        <p:nvSpPr>
          <p:cNvPr id="656388" name="Text Box 4"/>
          <p:cNvSpPr txBox="1">
            <a:spLocks noChangeArrowheads="1"/>
          </p:cNvSpPr>
          <p:nvPr/>
        </p:nvSpPr>
        <p:spPr bwMode="auto">
          <a:xfrm>
            <a:off x="2057400" y="541020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20000"/>
              </a:spcBef>
              <a:buClr>
                <a:srgbClr val="000066"/>
              </a:buClr>
              <a:buFont typeface="Wingdings 3" pitchFamily="18" charset="2"/>
              <a:buNone/>
            </a:pPr>
            <a:r>
              <a:rPr lang="en-US" sz="1800">
                <a:solidFill>
                  <a:schemeClr val="accent2"/>
                </a:solidFill>
                <a:latin typeface="Arial" charset="0"/>
              </a:rPr>
              <a:t>Hildalgo, N. 1993</a:t>
            </a:r>
          </a:p>
        </p:txBody>
      </p:sp>
    </p:spTree>
    <p:extLst>
      <p:ext uri="{BB962C8B-B14F-4D97-AF65-F5344CB8AC3E}">
        <p14:creationId xmlns:p14="http://schemas.microsoft.com/office/powerpoint/2010/main" val="283603570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982DBE49-7A4C-4E43-B9C2-B7B160C9F5DE}" type="slidenum">
              <a:rPr lang="en-US"/>
              <a:pPr/>
              <a:t>22</a:t>
            </a:fld>
            <a:endParaRPr lang="en-US"/>
          </a:p>
        </p:txBody>
      </p:sp>
      <p:sp>
        <p:nvSpPr>
          <p:cNvPr id="658434" name="Rectangle 2"/>
          <p:cNvSpPr>
            <a:spLocks noChangeArrowheads="1"/>
          </p:cNvSpPr>
          <p:nvPr/>
        </p:nvSpPr>
        <p:spPr bwMode="auto">
          <a:xfrm>
            <a:off x="838200" y="304800"/>
            <a:ext cx="5715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200">
                <a:solidFill>
                  <a:srgbClr val="660033"/>
                </a:solidFill>
                <a:latin typeface="Arial Rounded MT Bold" pitchFamily="34" charset="0"/>
              </a:rPr>
              <a:t/>
            </a:r>
            <a:br>
              <a:rPr lang="en-US" sz="3200">
                <a:solidFill>
                  <a:srgbClr val="660033"/>
                </a:solidFill>
                <a:latin typeface="Arial Rounded MT Bold" pitchFamily="34" charset="0"/>
              </a:rPr>
            </a:br>
            <a:r>
              <a:rPr lang="en-US" sz="3200">
                <a:solidFill>
                  <a:srgbClr val="660033"/>
                </a:solidFill>
                <a:latin typeface="Arial Rounded MT Bold" pitchFamily="34" charset="0"/>
              </a:rPr>
              <a:t>Food For Thought</a:t>
            </a:r>
            <a:br>
              <a:rPr lang="en-US" sz="3200">
                <a:solidFill>
                  <a:srgbClr val="660033"/>
                </a:solidFill>
                <a:latin typeface="Arial Rounded MT Bold" pitchFamily="34" charset="0"/>
              </a:rPr>
            </a:br>
            <a:endParaRPr lang="en-US" sz="3200" b="1">
              <a:solidFill>
                <a:srgbClr val="000066"/>
              </a:solidFill>
              <a:latin typeface="Comic Sans MS" pitchFamily="66" charset="0"/>
            </a:endParaRPr>
          </a:p>
        </p:txBody>
      </p:sp>
      <p:sp>
        <p:nvSpPr>
          <p:cNvPr id="658435" name="Rectangle 3"/>
          <p:cNvSpPr>
            <a:spLocks noChangeArrowheads="1"/>
          </p:cNvSpPr>
          <p:nvPr/>
        </p:nvSpPr>
        <p:spPr bwMode="auto">
          <a:xfrm>
            <a:off x="228600" y="1219200"/>
            <a:ext cx="67818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12763" lvl="1" indent="-398463">
              <a:spcBef>
                <a:spcPct val="10000"/>
              </a:spcBef>
              <a:buClr>
                <a:srgbClr val="009999"/>
              </a:buClr>
              <a:buFont typeface="Wingdings" pitchFamily="2" charset="2"/>
              <a:buAutoNum type="arabicPeriod"/>
            </a:pPr>
            <a:r>
              <a:rPr lang="en-US" sz="2400" dirty="0">
                <a:solidFill>
                  <a:schemeClr val="accent2"/>
                </a:solidFill>
              </a:rPr>
              <a:t>When you meet somebody, which of the items under any of the dimensions do you use to understand them culturally?</a:t>
            </a:r>
          </a:p>
          <a:p>
            <a:pPr marL="512763" lvl="1" indent="-398463">
              <a:spcBef>
                <a:spcPct val="10000"/>
              </a:spcBef>
              <a:buClr>
                <a:srgbClr val="009999"/>
              </a:buClr>
              <a:buFont typeface="Wingdings" pitchFamily="2" charset="2"/>
              <a:buAutoNum type="arabicPeriod"/>
            </a:pPr>
            <a:r>
              <a:rPr lang="en-US" sz="2400" dirty="0">
                <a:solidFill>
                  <a:schemeClr val="accent2"/>
                </a:solidFill>
              </a:rPr>
              <a:t>Is your attempt to understand others culturally consistent with how you want to be viewed and understood?</a:t>
            </a:r>
          </a:p>
          <a:p>
            <a:pPr marL="512763" lvl="1" indent="-398463">
              <a:spcBef>
                <a:spcPct val="10000"/>
              </a:spcBef>
              <a:buClr>
                <a:srgbClr val="009999"/>
              </a:buClr>
              <a:buFont typeface="Wingdings" pitchFamily="2" charset="2"/>
              <a:buAutoNum type="arabicPeriod"/>
            </a:pPr>
            <a:r>
              <a:rPr lang="en-US" sz="2400" dirty="0">
                <a:solidFill>
                  <a:schemeClr val="accent2"/>
                </a:solidFill>
              </a:rPr>
              <a:t>What forces in our society might contribute to our simplification of the culture of others, even though we don’t want to be defined simplistically ourselves?</a:t>
            </a:r>
          </a:p>
          <a:p>
            <a:pPr marL="512763" lvl="1" indent="-398463">
              <a:spcBef>
                <a:spcPct val="10000"/>
              </a:spcBef>
              <a:buClr>
                <a:srgbClr val="009999"/>
              </a:buClr>
              <a:buFont typeface="Wingdings" pitchFamily="2" charset="2"/>
              <a:buAutoNum type="arabicPeriod"/>
            </a:pPr>
            <a:r>
              <a:rPr lang="en-US" sz="2400" dirty="0">
                <a:solidFill>
                  <a:schemeClr val="accent2"/>
                </a:solidFill>
              </a:rPr>
              <a:t>When you teach, what dimensions do you use to teach </a:t>
            </a:r>
            <a:r>
              <a:rPr lang="en-US" sz="2400" dirty="0" err="1">
                <a:solidFill>
                  <a:schemeClr val="accent2"/>
                </a:solidFill>
              </a:rPr>
              <a:t>multiculturally</a:t>
            </a:r>
            <a:r>
              <a:rPr lang="en-US" sz="2400" dirty="0">
                <a:solidFill>
                  <a:schemeClr val="accent2"/>
                </a:solidFill>
              </a:rPr>
              <a:t>?</a:t>
            </a:r>
          </a:p>
        </p:txBody>
      </p:sp>
    </p:spTree>
    <p:extLst>
      <p:ext uri="{BB962C8B-B14F-4D97-AF65-F5344CB8AC3E}">
        <p14:creationId xmlns:p14="http://schemas.microsoft.com/office/powerpoint/2010/main" val="31276612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idx="1"/>
          </p:nvPr>
        </p:nvSpPr>
        <p:spPr>
          <a:xfrm>
            <a:off x="381000" y="1600200"/>
            <a:ext cx="7620000" cy="4443413"/>
          </a:xfrm>
        </p:spPr>
        <p:txBody>
          <a:bodyPr/>
          <a:lstStyle/>
          <a:p>
            <a:pPr marL="457200" indent="-457200">
              <a:lnSpc>
                <a:spcPct val="90000"/>
              </a:lnSpc>
              <a:buClr>
                <a:srgbClr val="009999"/>
              </a:buClr>
              <a:buFont typeface="Wingdings" pitchFamily="2" charset="2"/>
              <a:buChar char="§"/>
            </a:pPr>
            <a:r>
              <a:rPr lang="en-US" dirty="0">
                <a:solidFill>
                  <a:schemeClr val="accent2"/>
                </a:solidFill>
              </a:rPr>
              <a:t>Culture is embodied by rules that shape behavior</a:t>
            </a:r>
          </a:p>
          <a:p>
            <a:pPr marL="457200" indent="-457200">
              <a:lnSpc>
                <a:spcPct val="90000"/>
              </a:lnSpc>
              <a:buClr>
                <a:srgbClr val="009999"/>
              </a:buClr>
              <a:buFont typeface="Wingdings" pitchFamily="2" charset="2"/>
              <a:buChar char="§"/>
            </a:pPr>
            <a:r>
              <a:rPr lang="en-US" dirty="0">
                <a:solidFill>
                  <a:schemeClr val="accent2"/>
                </a:solidFill>
              </a:rPr>
              <a:t>Culture is learned</a:t>
            </a:r>
          </a:p>
          <a:p>
            <a:pPr marL="457200" indent="-457200">
              <a:lnSpc>
                <a:spcPct val="90000"/>
              </a:lnSpc>
              <a:buClr>
                <a:srgbClr val="009999"/>
              </a:buClr>
              <a:buFont typeface="Wingdings" pitchFamily="2" charset="2"/>
              <a:buChar char="§"/>
            </a:pPr>
            <a:r>
              <a:rPr lang="en-US" dirty="0">
                <a:solidFill>
                  <a:schemeClr val="accent2"/>
                </a:solidFill>
              </a:rPr>
              <a:t>Individual members are embedded to different degrees within their cultural group</a:t>
            </a:r>
          </a:p>
          <a:p>
            <a:pPr marL="457200" indent="-457200">
              <a:lnSpc>
                <a:spcPct val="90000"/>
              </a:lnSpc>
              <a:buClr>
                <a:srgbClr val="009999"/>
              </a:buClr>
              <a:buFont typeface="Wingdings" pitchFamily="2" charset="2"/>
              <a:buChar char="§"/>
            </a:pPr>
            <a:r>
              <a:rPr lang="en-US" dirty="0">
                <a:solidFill>
                  <a:schemeClr val="accent2"/>
                </a:solidFill>
              </a:rPr>
              <a:t>Culture is dynamic</a:t>
            </a:r>
          </a:p>
        </p:txBody>
      </p:sp>
      <p:sp>
        <p:nvSpPr>
          <p:cNvPr id="5" name="Slide Number Placeholder 3"/>
          <p:cNvSpPr>
            <a:spLocks noGrp="1"/>
          </p:cNvSpPr>
          <p:nvPr>
            <p:ph type="sldNum" sz="quarter" idx="12"/>
          </p:nvPr>
        </p:nvSpPr>
        <p:spPr/>
        <p:txBody>
          <a:bodyPr/>
          <a:lstStyle/>
          <a:p>
            <a:fld id="{5501ABF9-85F1-4AE1-833A-C9708049AA3C}" type="slidenum">
              <a:rPr lang="en-US"/>
              <a:pPr/>
              <a:t>23</a:t>
            </a:fld>
            <a:endParaRPr lang="en-US"/>
          </a:p>
        </p:txBody>
      </p:sp>
      <p:sp>
        <p:nvSpPr>
          <p:cNvPr id="664579" name="Rectangle 3"/>
          <p:cNvSpPr>
            <a:spLocks noChangeArrowheads="1"/>
          </p:cNvSpPr>
          <p:nvPr/>
        </p:nvSpPr>
        <p:spPr bwMode="auto">
          <a:xfrm>
            <a:off x="914400" y="228600"/>
            <a:ext cx="6553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200" dirty="0">
                <a:solidFill>
                  <a:srgbClr val="660033"/>
                </a:solidFill>
                <a:latin typeface="Arial Rounded MT Bold" pitchFamily="34" charset="0"/>
              </a:rPr>
              <a:t>Another Look at Culture</a:t>
            </a:r>
            <a:endParaRPr lang="en-US" sz="1800" b="1" dirty="0">
              <a:solidFill>
                <a:srgbClr val="000066"/>
              </a:solidFill>
              <a:latin typeface="Comic Sans MS" pitchFamily="66" charset="0"/>
            </a:endParaRPr>
          </a:p>
        </p:txBody>
      </p:sp>
      <p:sp>
        <p:nvSpPr>
          <p:cNvPr id="664580" name="Text Box 4"/>
          <p:cNvSpPr txBox="1">
            <a:spLocks noChangeArrowheads="1"/>
          </p:cNvSpPr>
          <p:nvPr/>
        </p:nvSpPr>
        <p:spPr bwMode="auto">
          <a:xfrm>
            <a:off x="5791200" y="5943600"/>
            <a:ext cx="236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dirty="0">
                <a:solidFill>
                  <a:schemeClr val="accent2"/>
                </a:solidFill>
                <a:latin typeface="Arial" charset="0"/>
              </a:rPr>
              <a:t>(</a:t>
            </a:r>
            <a:r>
              <a:rPr lang="en-US" dirty="0" err="1">
                <a:solidFill>
                  <a:schemeClr val="accent2"/>
                </a:solidFill>
                <a:latin typeface="Arial" charset="0"/>
              </a:rPr>
              <a:t>Day,C</a:t>
            </a:r>
            <a:r>
              <a:rPr lang="en-US" dirty="0">
                <a:solidFill>
                  <a:schemeClr val="accent2"/>
                </a:solidFill>
                <a:latin typeface="Arial" charset="0"/>
              </a:rPr>
              <a:t>. p.29)</a:t>
            </a:r>
          </a:p>
        </p:txBody>
      </p:sp>
    </p:spTree>
    <p:extLst>
      <p:ext uri="{BB962C8B-B14F-4D97-AF65-F5344CB8AC3E}">
        <p14:creationId xmlns:p14="http://schemas.microsoft.com/office/powerpoint/2010/main" val="3184287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idx="1"/>
          </p:nvPr>
        </p:nvSpPr>
        <p:spPr>
          <a:xfrm>
            <a:off x="762000" y="1156855"/>
            <a:ext cx="6629400" cy="4114800"/>
          </a:xfrm>
        </p:spPr>
        <p:txBody>
          <a:bodyPr>
            <a:noAutofit/>
          </a:bodyPr>
          <a:lstStyle/>
          <a:p>
            <a:pPr marL="568325" lvl="1" indent="-454025">
              <a:lnSpc>
                <a:spcPct val="90000"/>
              </a:lnSpc>
              <a:buClr>
                <a:srgbClr val="009999"/>
              </a:buClr>
            </a:pPr>
            <a:r>
              <a:rPr lang="en-US" dirty="0">
                <a:solidFill>
                  <a:schemeClr val="accent2"/>
                </a:solidFill>
              </a:rPr>
              <a:t>Seek out authentic sources of information about various cultural groups</a:t>
            </a:r>
          </a:p>
          <a:p>
            <a:pPr marL="568325" lvl="1" indent="-454025">
              <a:lnSpc>
                <a:spcPct val="90000"/>
              </a:lnSpc>
              <a:buClr>
                <a:srgbClr val="009999"/>
              </a:buClr>
            </a:pPr>
            <a:r>
              <a:rPr lang="en-US" dirty="0">
                <a:solidFill>
                  <a:schemeClr val="accent2"/>
                </a:solidFill>
              </a:rPr>
              <a:t>Develop tentative hypotheses about behavior and understand how to verify information</a:t>
            </a:r>
          </a:p>
          <a:p>
            <a:pPr marL="568325" lvl="1" indent="-454025">
              <a:lnSpc>
                <a:spcPct val="90000"/>
              </a:lnSpc>
              <a:buClr>
                <a:srgbClr val="009999"/>
              </a:buClr>
            </a:pPr>
            <a:r>
              <a:rPr lang="en-US" dirty="0">
                <a:solidFill>
                  <a:schemeClr val="accent2"/>
                </a:solidFill>
              </a:rPr>
              <a:t>Make the distinction between stereotypes and genuine cultural characteristics of groups and know how to use and weigh information appropriately </a:t>
            </a:r>
          </a:p>
          <a:p>
            <a:pPr marL="568325" lvl="1" indent="-454025">
              <a:lnSpc>
                <a:spcPct val="90000"/>
              </a:lnSpc>
              <a:buClr>
                <a:srgbClr val="009999"/>
              </a:buClr>
            </a:pPr>
            <a:r>
              <a:rPr lang="en-US" dirty="0">
                <a:solidFill>
                  <a:schemeClr val="accent2"/>
                </a:solidFill>
              </a:rPr>
              <a:t>Understand who we are culturally and have a healthy sense of what we do not know</a:t>
            </a:r>
          </a:p>
        </p:txBody>
      </p:sp>
      <p:sp>
        <p:nvSpPr>
          <p:cNvPr id="4" name="Slide Number Placeholder 3"/>
          <p:cNvSpPr>
            <a:spLocks noGrp="1"/>
          </p:cNvSpPr>
          <p:nvPr>
            <p:ph type="sldNum" sz="quarter" idx="12"/>
          </p:nvPr>
        </p:nvSpPr>
        <p:spPr/>
        <p:txBody>
          <a:bodyPr/>
          <a:lstStyle/>
          <a:p>
            <a:fld id="{64C591A6-DC24-49D0-A378-ADB01998AB87}" type="slidenum">
              <a:rPr lang="en-US"/>
              <a:pPr/>
              <a:t>24</a:t>
            </a:fld>
            <a:endParaRPr lang="en-US"/>
          </a:p>
        </p:txBody>
      </p:sp>
      <p:sp>
        <p:nvSpPr>
          <p:cNvPr id="666627" name="Rectangle 3"/>
          <p:cNvSpPr>
            <a:spLocks noChangeArrowheads="1"/>
          </p:cNvSpPr>
          <p:nvPr/>
        </p:nvSpPr>
        <p:spPr bwMode="auto">
          <a:xfrm>
            <a:off x="990600" y="342900"/>
            <a:ext cx="67818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200" dirty="0">
                <a:solidFill>
                  <a:srgbClr val="660033"/>
                </a:solidFill>
                <a:latin typeface="Arial Rounded MT Bold" pitchFamily="34" charset="0"/>
              </a:rPr>
              <a:t>Advancing Knowledge of</a:t>
            </a:r>
            <a:br>
              <a:rPr lang="en-US" sz="3200" dirty="0">
                <a:solidFill>
                  <a:srgbClr val="660033"/>
                </a:solidFill>
                <a:latin typeface="Arial Rounded MT Bold" pitchFamily="34" charset="0"/>
              </a:rPr>
            </a:br>
            <a:r>
              <a:rPr lang="en-US" sz="3200" dirty="0">
                <a:solidFill>
                  <a:srgbClr val="660033"/>
                </a:solidFill>
                <a:latin typeface="Arial Rounded MT Bold" pitchFamily="34" charset="0"/>
              </a:rPr>
              <a:t> Cultural Groups</a:t>
            </a:r>
          </a:p>
        </p:txBody>
      </p:sp>
    </p:spTree>
    <p:extLst>
      <p:ext uri="{BB962C8B-B14F-4D97-AF65-F5344CB8AC3E}">
        <p14:creationId xmlns:p14="http://schemas.microsoft.com/office/powerpoint/2010/main" val="519413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idx="1"/>
          </p:nvPr>
        </p:nvSpPr>
        <p:spPr>
          <a:xfrm>
            <a:off x="304800" y="1524000"/>
            <a:ext cx="6781800" cy="4114800"/>
          </a:xfrm>
        </p:spPr>
        <p:txBody>
          <a:bodyPr>
            <a:normAutofit lnSpcReduction="10000"/>
          </a:bodyPr>
          <a:lstStyle/>
          <a:p>
            <a:pPr marL="457200" indent="-457200">
              <a:lnSpc>
                <a:spcPct val="90000"/>
              </a:lnSpc>
              <a:buClr>
                <a:srgbClr val="009999"/>
              </a:buClr>
              <a:buFont typeface="Wingdings" pitchFamily="2" charset="2"/>
              <a:buAutoNum type="arabicPeriod"/>
            </a:pPr>
            <a:r>
              <a:rPr lang="en-US" dirty="0">
                <a:solidFill>
                  <a:schemeClr val="accent2"/>
                </a:solidFill>
              </a:rPr>
              <a:t>Develop deeper understanding of culture.</a:t>
            </a:r>
          </a:p>
          <a:p>
            <a:pPr marL="457200" indent="-457200">
              <a:lnSpc>
                <a:spcPct val="90000"/>
              </a:lnSpc>
              <a:buClr>
                <a:srgbClr val="009999"/>
              </a:buClr>
              <a:buFont typeface="Wingdings" pitchFamily="2" charset="2"/>
              <a:buAutoNum type="arabicPeriod"/>
            </a:pPr>
            <a:r>
              <a:rPr lang="en-US" dirty="0">
                <a:solidFill>
                  <a:schemeClr val="accent2"/>
                </a:solidFill>
              </a:rPr>
              <a:t>Understand the effects of racial &amp; cultural bias that contribute to a child’s underdevelopment.</a:t>
            </a:r>
          </a:p>
          <a:p>
            <a:pPr marL="457200" indent="-457200">
              <a:lnSpc>
                <a:spcPct val="90000"/>
              </a:lnSpc>
              <a:buClr>
                <a:srgbClr val="009999"/>
              </a:buClr>
              <a:buFont typeface="Wingdings" pitchFamily="2" charset="2"/>
              <a:buAutoNum type="arabicPeriod"/>
            </a:pPr>
            <a:r>
              <a:rPr lang="en-US" dirty="0">
                <a:solidFill>
                  <a:schemeClr val="accent2"/>
                </a:solidFill>
              </a:rPr>
              <a:t>Advance our knowledge and understanding of cultural groups.</a:t>
            </a:r>
          </a:p>
          <a:p>
            <a:pPr marL="457200" indent="-457200">
              <a:lnSpc>
                <a:spcPct val="90000"/>
              </a:lnSpc>
              <a:buClr>
                <a:srgbClr val="009999"/>
              </a:buClr>
              <a:buFont typeface="Wingdings" pitchFamily="2" charset="2"/>
              <a:buAutoNum type="arabicPeriod"/>
            </a:pPr>
            <a:r>
              <a:rPr lang="en-US" dirty="0">
                <a:solidFill>
                  <a:schemeClr val="accent2"/>
                </a:solidFill>
              </a:rPr>
              <a:t>Embrace the value of a culturally diverse workforce.</a:t>
            </a:r>
          </a:p>
        </p:txBody>
      </p:sp>
      <p:sp>
        <p:nvSpPr>
          <p:cNvPr id="4" name="Slide Number Placeholder 3"/>
          <p:cNvSpPr>
            <a:spLocks noGrp="1"/>
          </p:cNvSpPr>
          <p:nvPr>
            <p:ph type="sldNum" sz="quarter" idx="12"/>
          </p:nvPr>
        </p:nvSpPr>
        <p:spPr/>
        <p:txBody>
          <a:bodyPr/>
          <a:lstStyle/>
          <a:p>
            <a:fld id="{F6DF7357-4C12-4669-93B7-B8CCE49118C8}" type="slidenum">
              <a:rPr lang="en-US"/>
              <a:pPr/>
              <a:t>25</a:t>
            </a:fld>
            <a:endParaRPr lang="en-US"/>
          </a:p>
        </p:txBody>
      </p:sp>
      <p:sp>
        <p:nvSpPr>
          <p:cNvPr id="668675" name="Rectangle 3"/>
          <p:cNvSpPr>
            <a:spLocks noChangeArrowheads="1"/>
          </p:cNvSpPr>
          <p:nvPr/>
        </p:nvSpPr>
        <p:spPr bwMode="auto">
          <a:xfrm>
            <a:off x="1143000" y="381000"/>
            <a:ext cx="6324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200" dirty="0">
                <a:solidFill>
                  <a:srgbClr val="660033"/>
                </a:solidFill>
                <a:latin typeface="Arial Rounded MT Bold" pitchFamily="34" charset="0"/>
              </a:rPr>
              <a:t>Building Cultural Competence</a:t>
            </a:r>
            <a:endParaRPr lang="en-US" sz="1800" b="1" dirty="0">
              <a:solidFill>
                <a:srgbClr val="000066"/>
              </a:solidFill>
              <a:latin typeface="Comic Sans MS" pitchFamily="66" charset="0"/>
            </a:endParaRPr>
          </a:p>
        </p:txBody>
      </p:sp>
    </p:spTree>
    <p:extLst>
      <p:ext uri="{BB962C8B-B14F-4D97-AF65-F5344CB8AC3E}">
        <p14:creationId xmlns:p14="http://schemas.microsoft.com/office/powerpoint/2010/main" val="1289020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1" name="Rectangle 3"/>
          <p:cNvSpPr>
            <a:spLocks noGrp="1" noChangeArrowheads="1"/>
          </p:cNvSpPr>
          <p:nvPr>
            <p:ph idx="1"/>
          </p:nvPr>
        </p:nvSpPr>
        <p:spPr>
          <a:xfrm>
            <a:off x="914400" y="1524000"/>
            <a:ext cx="6553200" cy="1295400"/>
          </a:xfrm>
        </p:spPr>
        <p:txBody>
          <a:bodyPr>
            <a:normAutofit/>
          </a:bodyPr>
          <a:lstStyle/>
          <a:p>
            <a:pPr algn="ctr">
              <a:buClr>
                <a:srgbClr val="009999"/>
              </a:buClr>
              <a:buFont typeface="Arial" charset="0"/>
              <a:buNone/>
            </a:pPr>
            <a:r>
              <a:rPr lang="en-US" dirty="0">
                <a:solidFill>
                  <a:schemeClr val="accent2"/>
                </a:solidFill>
              </a:rPr>
              <a:t>To establish positive and productive</a:t>
            </a:r>
          </a:p>
          <a:p>
            <a:pPr algn="ctr">
              <a:buClr>
                <a:srgbClr val="009999"/>
              </a:buClr>
              <a:buFont typeface="Arial" charset="0"/>
              <a:buNone/>
            </a:pPr>
            <a:r>
              <a:rPr lang="en-US" dirty="0">
                <a:solidFill>
                  <a:schemeClr val="accent2"/>
                </a:solidFill>
              </a:rPr>
              <a:t>relationships with families </a:t>
            </a:r>
          </a:p>
        </p:txBody>
      </p:sp>
      <p:sp>
        <p:nvSpPr>
          <p:cNvPr id="6" name="Slide Number Placeholder 3"/>
          <p:cNvSpPr>
            <a:spLocks noGrp="1"/>
          </p:cNvSpPr>
          <p:nvPr>
            <p:ph type="sldNum" sz="quarter" idx="12"/>
          </p:nvPr>
        </p:nvSpPr>
        <p:spPr/>
        <p:txBody>
          <a:bodyPr/>
          <a:lstStyle/>
          <a:p>
            <a:fld id="{86AF8DE5-4841-4B1F-A852-FA65F4E06177}" type="slidenum">
              <a:rPr lang="en-US"/>
              <a:pPr/>
              <a:t>26</a:t>
            </a:fld>
            <a:endParaRPr lang="en-US"/>
          </a:p>
        </p:txBody>
      </p:sp>
      <p:sp>
        <p:nvSpPr>
          <p:cNvPr id="683013" name="Text Box 5"/>
          <p:cNvSpPr txBox="1">
            <a:spLocks noChangeArrowheads="1"/>
          </p:cNvSpPr>
          <p:nvPr/>
        </p:nvSpPr>
        <p:spPr bwMode="auto">
          <a:xfrm>
            <a:off x="990600" y="3352799"/>
            <a:ext cx="6400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smtClean="0">
                <a:solidFill>
                  <a:schemeClr val="accent2"/>
                </a:solidFill>
              </a:rPr>
              <a:t>EC educators </a:t>
            </a:r>
            <a:r>
              <a:rPr lang="en-US" sz="2800" dirty="0">
                <a:solidFill>
                  <a:schemeClr val="accent2"/>
                </a:solidFill>
              </a:rPr>
              <a:t>maintains an open friendly and cooperative relationship with each child’s family, encourages their involvement in the program and support the child’s relationship with his/her family. </a:t>
            </a:r>
          </a:p>
        </p:txBody>
      </p:sp>
    </p:spTree>
    <p:extLst>
      <p:ext uri="{BB962C8B-B14F-4D97-AF65-F5344CB8AC3E}">
        <p14:creationId xmlns:p14="http://schemas.microsoft.com/office/powerpoint/2010/main" val="3224216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idx="1"/>
          </p:nvPr>
        </p:nvSpPr>
        <p:spPr>
          <a:xfrm>
            <a:off x="228600" y="533400"/>
            <a:ext cx="8534400" cy="6856412"/>
          </a:xfrm>
        </p:spPr>
        <p:txBody>
          <a:bodyPr>
            <a:normAutofit/>
          </a:bodyPr>
          <a:lstStyle/>
          <a:p>
            <a:pPr algn="ctr">
              <a:buFont typeface="Wingdings 3" pitchFamily="18" charset="2"/>
              <a:buNone/>
            </a:pPr>
            <a:r>
              <a:rPr lang="en-US" b="1" dirty="0" smtClean="0">
                <a:solidFill>
                  <a:srgbClr val="660033"/>
                </a:solidFill>
                <a:latin typeface="Arial Rounded MT Bold" pitchFamily="34" charset="0"/>
              </a:rPr>
              <a:t>Cultural Competence</a:t>
            </a:r>
            <a:endParaRPr lang="en-US" sz="2400" dirty="0"/>
          </a:p>
          <a:p>
            <a:r>
              <a:rPr lang="en-US" dirty="0" smtClean="0">
                <a:solidFill>
                  <a:schemeClr val="accent2"/>
                </a:solidFill>
              </a:rPr>
              <a:t>Recognizing </a:t>
            </a:r>
            <a:r>
              <a:rPr lang="en-US" dirty="0">
                <a:solidFill>
                  <a:schemeClr val="accent2"/>
                </a:solidFill>
              </a:rPr>
              <a:t>institutional bias </a:t>
            </a:r>
          </a:p>
          <a:p>
            <a:r>
              <a:rPr lang="en-US" dirty="0">
                <a:solidFill>
                  <a:schemeClr val="accent2"/>
                </a:solidFill>
              </a:rPr>
              <a:t>How classroom materials can represent values and influence beliefs</a:t>
            </a:r>
          </a:p>
          <a:p>
            <a:r>
              <a:rPr lang="en-US" dirty="0">
                <a:solidFill>
                  <a:schemeClr val="accent2"/>
                </a:solidFill>
              </a:rPr>
              <a:t>Make the connection to the interdependence of early social development and academic learning</a:t>
            </a:r>
          </a:p>
          <a:p>
            <a:r>
              <a:rPr lang="en-US" dirty="0">
                <a:solidFill>
                  <a:schemeClr val="accent2"/>
                </a:solidFill>
              </a:rPr>
              <a:t>Understand how </a:t>
            </a:r>
            <a:r>
              <a:rPr lang="en-US" dirty="0" smtClean="0">
                <a:solidFill>
                  <a:schemeClr val="accent2"/>
                </a:solidFill>
              </a:rPr>
              <a:t>EC educators </a:t>
            </a:r>
            <a:r>
              <a:rPr lang="en-US" dirty="0">
                <a:solidFill>
                  <a:schemeClr val="accent2"/>
                </a:solidFill>
              </a:rPr>
              <a:t>are able to offer family’s insights that can help them learn strategies</a:t>
            </a:r>
          </a:p>
        </p:txBody>
      </p:sp>
      <p:sp>
        <p:nvSpPr>
          <p:cNvPr id="3" name="Slide Number Placeholder 3"/>
          <p:cNvSpPr>
            <a:spLocks noGrp="1"/>
          </p:cNvSpPr>
          <p:nvPr>
            <p:ph type="sldNum" sz="quarter" idx="12"/>
          </p:nvPr>
        </p:nvSpPr>
        <p:spPr/>
        <p:txBody>
          <a:bodyPr/>
          <a:lstStyle/>
          <a:p>
            <a:fld id="{599D0AF2-BC50-4108-B96B-29076E74EB52}" type="slidenum">
              <a:rPr lang="en-US"/>
              <a:pPr/>
              <a:t>27</a:t>
            </a:fld>
            <a:endParaRPr lang="en-US"/>
          </a:p>
        </p:txBody>
      </p:sp>
    </p:spTree>
    <p:extLst>
      <p:ext uri="{BB962C8B-B14F-4D97-AF65-F5344CB8AC3E}">
        <p14:creationId xmlns:p14="http://schemas.microsoft.com/office/powerpoint/2010/main" val="3955520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idx="1"/>
          </p:nvPr>
        </p:nvSpPr>
        <p:spPr>
          <a:xfrm>
            <a:off x="685800" y="1779588"/>
            <a:ext cx="7620000" cy="5078412"/>
          </a:xfrm>
        </p:spPr>
        <p:txBody>
          <a:bodyPr/>
          <a:lstStyle/>
          <a:p>
            <a:pPr marL="457200" indent="-457200">
              <a:lnSpc>
                <a:spcPct val="90000"/>
              </a:lnSpc>
              <a:buClr>
                <a:srgbClr val="009999"/>
              </a:buClr>
              <a:buFont typeface="Wingdings" pitchFamily="2" charset="2"/>
              <a:buChar char="§"/>
            </a:pPr>
            <a:r>
              <a:rPr lang="en-US" dirty="0">
                <a:solidFill>
                  <a:schemeClr val="accent2"/>
                </a:solidFill>
              </a:rPr>
              <a:t>Invisibility</a:t>
            </a:r>
          </a:p>
          <a:p>
            <a:pPr marL="457200" indent="-457200">
              <a:lnSpc>
                <a:spcPct val="90000"/>
              </a:lnSpc>
              <a:buClr>
                <a:srgbClr val="009999"/>
              </a:buClr>
              <a:buFont typeface="Wingdings" pitchFamily="2" charset="2"/>
              <a:buChar char="§"/>
            </a:pPr>
            <a:r>
              <a:rPr lang="en-US" dirty="0">
                <a:solidFill>
                  <a:schemeClr val="accent2"/>
                </a:solidFill>
              </a:rPr>
              <a:t>Stereotyping</a:t>
            </a:r>
          </a:p>
          <a:p>
            <a:pPr marL="457200" indent="-457200">
              <a:lnSpc>
                <a:spcPct val="90000"/>
              </a:lnSpc>
              <a:buClr>
                <a:srgbClr val="009999"/>
              </a:buClr>
              <a:buFont typeface="Wingdings" pitchFamily="2" charset="2"/>
              <a:buChar char="§"/>
            </a:pPr>
            <a:r>
              <a:rPr lang="en-US" dirty="0">
                <a:solidFill>
                  <a:schemeClr val="accent2"/>
                </a:solidFill>
              </a:rPr>
              <a:t>Selectivity &amp; Imbalance</a:t>
            </a:r>
          </a:p>
          <a:p>
            <a:pPr marL="457200" indent="-457200">
              <a:lnSpc>
                <a:spcPct val="90000"/>
              </a:lnSpc>
              <a:buClr>
                <a:srgbClr val="009999"/>
              </a:buClr>
              <a:buFont typeface="Wingdings" pitchFamily="2" charset="2"/>
              <a:buChar char="§"/>
            </a:pPr>
            <a:r>
              <a:rPr lang="en-US" dirty="0">
                <a:solidFill>
                  <a:schemeClr val="accent2"/>
                </a:solidFill>
              </a:rPr>
              <a:t>Unreality</a:t>
            </a:r>
          </a:p>
          <a:p>
            <a:pPr marL="457200" indent="-457200">
              <a:lnSpc>
                <a:spcPct val="90000"/>
              </a:lnSpc>
              <a:buClr>
                <a:srgbClr val="009999"/>
              </a:buClr>
              <a:buFont typeface="Wingdings" pitchFamily="2" charset="2"/>
              <a:buChar char="§"/>
            </a:pPr>
            <a:r>
              <a:rPr lang="en-US" dirty="0">
                <a:solidFill>
                  <a:schemeClr val="accent2"/>
                </a:solidFill>
              </a:rPr>
              <a:t>Fragmentation &amp; Isolation</a:t>
            </a:r>
          </a:p>
          <a:p>
            <a:pPr marL="457200" indent="-457200">
              <a:lnSpc>
                <a:spcPct val="90000"/>
              </a:lnSpc>
              <a:buClr>
                <a:srgbClr val="009999"/>
              </a:buClr>
              <a:buFont typeface="Wingdings" pitchFamily="2" charset="2"/>
              <a:buChar char="§"/>
            </a:pPr>
            <a:r>
              <a:rPr lang="en-US" dirty="0">
                <a:solidFill>
                  <a:schemeClr val="accent2"/>
                </a:solidFill>
              </a:rPr>
              <a:t>Language Bias</a:t>
            </a:r>
          </a:p>
        </p:txBody>
      </p:sp>
      <p:sp>
        <p:nvSpPr>
          <p:cNvPr id="4" name="Slide Number Placeholder 3"/>
          <p:cNvSpPr>
            <a:spLocks noGrp="1"/>
          </p:cNvSpPr>
          <p:nvPr>
            <p:ph type="sldNum" sz="quarter" idx="12"/>
          </p:nvPr>
        </p:nvSpPr>
        <p:spPr/>
        <p:txBody>
          <a:bodyPr/>
          <a:lstStyle/>
          <a:p>
            <a:fld id="{ADBD603C-A063-4D41-A2F6-E07DBBA75087}" type="slidenum">
              <a:rPr lang="en-US"/>
              <a:pPr/>
              <a:t>28</a:t>
            </a:fld>
            <a:endParaRPr lang="en-US"/>
          </a:p>
        </p:txBody>
      </p:sp>
      <p:sp>
        <p:nvSpPr>
          <p:cNvPr id="689155" name="Rectangle 3"/>
          <p:cNvSpPr>
            <a:spLocks noChangeArrowheads="1"/>
          </p:cNvSpPr>
          <p:nvPr/>
        </p:nvSpPr>
        <p:spPr bwMode="auto">
          <a:xfrm>
            <a:off x="1447800" y="405245"/>
            <a:ext cx="6324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lnSpc>
                <a:spcPct val="70000"/>
              </a:lnSpc>
            </a:pPr>
            <a:r>
              <a:rPr lang="en-US" sz="3200" dirty="0">
                <a:solidFill>
                  <a:srgbClr val="660033"/>
                </a:solidFill>
                <a:latin typeface="Arial Rounded MT Bold" pitchFamily="34" charset="0"/>
              </a:rPr>
              <a:t>Bias in </a:t>
            </a:r>
            <a:r>
              <a:rPr lang="en-US" sz="3200" dirty="0">
                <a:solidFill>
                  <a:srgbClr val="660033"/>
                </a:solidFill>
              </a:rPr>
              <a:t>Classroom</a:t>
            </a:r>
            <a:r>
              <a:rPr lang="en-US" sz="3200" dirty="0">
                <a:solidFill>
                  <a:srgbClr val="660033"/>
                </a:solidFill>
                <a:latin typeface="Arial Rounded MT Bold" pitchFamily="34" charset="0"/>
              </a:rPr>
              <a:t> Materials</a:t>
            </a:r>
            <a:br>
              <a:rPr lang="en-US" sz="3200" dirty="0">
                <a:solidFill>
                  <a:srgbClr val="660033"/>
                </a:solidFill>
                <a:latin typeface="Arial Rounded MT Bold" pitchFamily="34" charset="0"/>
              </a:rPr>
            </a:br>
            <a:endParaRPr lang="en-US" sz="1800" b="1" dirty="0">
              <a:solidFill>
                <a:srgbClr val="000066"/>
              </a:solidFill>
              <a:latin typeface="Comic Sans MS" pitchFamily="66" charset="0"/>
            </a:endParaRPr>
          </a:p>
        </p:txBody>
      </p:sp>
    </p:spTree>
    <p:extLst>
      <p:ext uri="{BB962C8B-B14F-4D97-AF65-F5344CB8AC3E}">
        <p14:creationId xmlns:p14="http://schemas.microsoft.com/office/powerpoint/2010/main" val="5048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idx="1"/>
          </p:nvPr>
        </p:nvSpPr>
        <p:spPr>
          <a:xfrm>
            <a:off x="304800" y="1600200"/>
            <a:ext cx="7543800" cy="4572000"/>
          </a:xfrm>
        </p:spPr>
        <p:txBody>
          <a:bodyPr/>
          <a:lstStyle/>
          <a:p>
            <a:pPr marL="533400" indent="-533400"/>
            <a:r>
              <a:rPr lang="en-US" dirty="0">
                <a:solidFill>
                  <a:schemeClr val="accent2"/>
                </a:solidFill>
              </a:rPr>
              <a:t>Invisibility – the underrepresentation of certain </a:t>
            </a:r>
            <a:r>
              <a:rPr lang="en-US" dirty="0" err="1">
                <a:solidFill>
                  <a:schemeClr val="accent2"/>
                </a:solidFill>
              </a:rPr>
              <a:t>microcultures</a:t>
            </a:r>
            <a:r>
              <a:rPr lang="en-US" dirty="0">
                <a:solidFill>
                  <a:schemeClr val="accent2"/>
                </a:solidFill>
              </a:rPr>
              <a:t> where omission implies less value/significance in society</a:t>
            </a:r>
          </a:p>
          <a:p>
            <a:pPr marL="533400" indent="-533400"/>
            <a:r>
              <a:rPr lang="en-US" dirty="0">
                <a:solidFill>
                  <a:schemeClr val="accent2"/>
                </a:solidFill>
              </a:rPr>
              <a:t>Stereotyping – the assigning of traditional roles or attributes to a group</a:t>
            </a:r>
          </a:p>
        </p:txBody>
      </p:sp>
      <p:sp>
        <p:nvSpPr>
          <p:cNvPr id="4" name="Slide Number Placeholder 3"/>
          <p:cNvSpPr>
            <a:spLocks noGrp="1"/>
          </p:cNvSpPr>
          <p:nvPr>
            <p:ph type="sldNum" sz="quarter" idx="12"/>
          </p:nvPr>
        </p:nvSpPr>
        <p:spPr/>
        <p:txBody>
          <a:bodyPr/>
          <a:lstStyle/>
          <a:p>
            <a:fld id="{BCC5AC41-793B-48C9-9901-6BFAA35FC311}" type="slidenum">
              <a:rPr lang="en-US"/>
              <a:pPr/>
              <a:t>29</a:t>
            </a:fld>
            <a:endParaRPr lang="en-US"/>
          </a:p>
        </p:txBody>
      </p:sp>
      <p:sp>
        <p:nvSpPr>
          <p:cNvPr id="691203" name="Rectangle 3"/>
          <p:cNvSpPr>
            <a:spLocks noChangeArrowheads="1"/>
          </p:cNvSpPr>
          <p:nvPr/>
        </p:nvSpPr>
        <p:spPr bwMode="auto">
          <a:xfrm>
            <a:off x="1066800" y="457200"/>
            <a:ext cx="6324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lnSpc>
                <a:spcPct val="70000"/>
              </a:lnSpc>
            </a:pPr>
            <a:r>
              <a:rPr lang="en-US" sz="3200" dirty="0">
                <a:solidFill>
                  <a:srgbClr val="660033"/>
                </a:solidFill>
                <a:latin typeface="Arial Rounded MT Bold" pitchFamily="34" charset="0"/>
              </a:rPr>
              <a:t>Bias in Classroom Materials</a:t>
            </a:r>
            <a:br>
              <a:rPr lang="en-US" sz="3200" dirty="0">
                <a:solidFill>
                  <a:srgbClr val="660033"/>
                </a:solidFill>
                <a:latin typeface="Arial Rounded MT Bold" pitchFamily="34" charset="0"/>
              </a:rPr>
            </a:br>
            <a:endParaRPr lang="en-US" sz="1800" b="1" dirty="0">
              <a:solidFill>
                <a:srgbClr val="000066"/>
              </a:solidFill>
              <a:latin typeface="Comic Sans MS" pitchFamily="66" charset="0"/>
            </a:endParaRPr>
          </a:p>
        </p:txBody>
      </p:sp>
    </p:spTree>
    <p:extLst>
      <p:ext uri="{BB962C8B-B14F-4D97-AF65-F5344CB8AC3E}">
        <p14:creationId xmlns:p14="http://schemas.microsoft.com/office/powerpoint/2010/main" val="3488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Rectangle 3"/>
          <p:cNvSpPr>
            <a:spLocks noGrp="1" noChangeArrowheads="1"/>
          </p:cNvSpPr>
          <p:nvPr>
            <p:ph idx="1"/>
          </p:nvPr>
        </p:nvSpPr>
        <p:spPr>
          <a:xfrm>
            <a:off x="914400" y="2362200"/>
            <a:ext cx="6629400" cy="3886200"/>
          </a:xfrm>
        </p:spPr>
        <p:txBody>
          <a:bodyPr/>
          <a:lstStyle/>
          <a:p>
            <a:pPr>
              <a:lnSpc>
                <a:spcPct val="80000"/>
              </a:lnSpc>
              <a:buFont typeface="Wingdings 3" pitchFamily="18" charset="2"/>
              <a:buNone/>
            </a:pPr>
            <a:endParaRPr lang="en-US" sz="2400" b="1" dirty="0"/>
          </a:p>
          <a:p>
            <a:pPr>
              <a:lnSpc>
                <a:spcPct val="80000"/>
              </a:lnSpc>
              <a:buFont typeface="Wingdings 3" pitchFamily="18" charset="2"/>
              <a:buNone/>
            </a:pPr>
            <a:r>
              <a:rPr lang="en-US" sz="2400" b="1" dirty="0"/>
              <a:t>Mission:</a:t>
            </a:r>
            <a:endParaRPr lang="en-US" sz="2400" dirty="0"/>
          </a:p>
          <a:p>
            <a:pPr>
              <a:lnSpc>
                <a:spcPct val="80000"/>
              </a:lnSpc>
            </a:pPr>
            <a:r>
              <a:rPr lang="en-US" sz="2400" dirty="0">
                <a:solidFill>
                  <a:schemeClr val="accent2"/>
                </a:solidFill>
              </a:rPr>
              <a:t>NBCDI's mission is to improve and </a:t>
            </a:r>
            <a:r>
              <a:rPr lang="en-US" sz="2400" dirty="0" smtClean="0">
                <a:solidFill>
                  <a:schemeClr val="accent2"/>
                </a:solidFill>
              </a:rPr>
              <a:t>advance </a:t>
            </a:r>
            <a:r>
              <a:rPr lang="en-US" sz="2400" dirty="0">
                <a:solidFill>
                  <a:schemeClr val="accent2"/>
                </a:solidFill>
              </a:rPr>
              <a:t>the </a:t>
            </a:r>
            <a:r>
              <a:rPr lang="en-US" sz="2400" dirty="0" smtClean="0">
                <a:solidFill>
                  <a:schemeClr val="accent2"/>
                </a:solidFill>
              </a:rPr>
              <a:t>lives of </a:t>
            </a:r>
            <a:r>
              <a:rPr lang="en-US" sz="2400" dirty="0">
                <a:solidFill>
                  <a:schemeClr val="accent2"/>
                </a:solidFill>
              </a:rPr>
              <a:t>Black children and </a:t>
            </a:r>
            <a:r>
              <a:rPr lang="en-US" sz="2400" dirty="0" smtClean="0">
                <a:solidFill>
                  <a:schemeClr val="accent2"/>
                </a:solidFill>
              </a:rPr>
              <a:t>their families </a:t>
            </a:r>
            <a:r>
              <a:rPr lang="en-US" sz="2400" dirty="0" smtClean="0">
                <a:solidFill>
                  <a:schemeClr val="accent2"/>
                </a:solidFill>
              </a:rPr>
              <a:t>through </a:t>
            </a:r>
            <a:r>
              <a:rPr lang="en-US" sz="2400" dirty="0" smtClean="0">
                <a:solidFill>
                  <a:schemeClr val="accent2"/>
                </a:solidFill>
              </a:rPr>
              <a:t>advocacy and education.</a:t>
            </a:r>
            <a:endParaRPr lang="en-US" sz="2400" b="1" dirty="0">
              <a:solidFill>
                <a:schemeClr val="accent2"/>
              </a:solidFill>
            </a:endParaRPr>
          </a:p>
          <a:p>
            <a:pPr>
              <a:lnSpc>
                <a:spcPct val="80000"/>
              </a:lnSpc>
              <a:buFont typeface="Wingdings 3" pitchFamily="18" charset="2"/>
              <a:buNone/>
            </a:pPr>
            <a:r>
              <a:rPr lang="en-US" sz="2400" b="1" dirty="0"/>
              <a:t>Vision:</a:t>
            </a:r>
            <a:r>
              <a:rPr lang="en-US" sz="2400" dirty="0"/>
              <a:t> </a:t>
            </a:r>
          </a:p>
          <a:p>
            <a:pPr>
              <a:lnSpc>
                <a:spcPct val="80000"/>
              </a:lnSpc>
            </a:pPr>
            <a:r>
              <a:rPr lang="en-US" sz="2400" dirty="0">
                <a:solidFill>
                  <a:schemeClr val="accent2"/>
                </a:solidFill>
              </a:rPr>
              <a:t>NBCDI's vision is a society that embraces the commitment to a successful future for every child. </a:t>
            </a:r>
          </a:p>
        </p:txBody>
      </p:sp>
      <p:sp>
        <p:nvSpPr>
          <p:cNvPr id="4" name="Slide Number Placeholder 3"/>
          <p:cNvSpPr>
            <a:spLocks noGrp="1"/>
          </p:cNvSpPr>
          <p:nvPr>
            <p:ph type="sldNum" sz="quarter" idx="12"/>
          </p:nvPr>
        </p:nvSpPr>
        <p:spPr/>
        <p:txBody>
          <a:bodyPr/>
          <a:lstStyle/>
          <a:p>
            <a:fld id="{F99D6C9C-EC88-474D-9AC3-2FEDC841A46D}" type="slidenum">
              <a:rPr lang="en-US"/>
              <a:pPr/>
              <a:t>3</a:t>
            </a:fld>
            <a:endParaRPr lang="en-US"/>
          </a:p>
        </p:txBody>
      </p:sp>
      <p:pic>
        <p:nvPicPr>
          <p:cNvPr id="618501" name="Picture 5" descr="Welcome to National Black Child Development Institut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3400"/>
            <a:ext cx="708660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88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idx="1"/>
          </p:nvPr>
        </p:nvSpPr>
        <p:spPr>
          <a:xfrm>
            <a:off x="876300" y="1219200"/>
            <a:ext cx="6858000" cy="6356350"/>
          </a:xfrm>
        </p:spPr>
        <p:txBody>
          <a:bodyPr/>
          <a:lstStyle/>
          <a:p>
            <a:pPr marL="533400" indent="-533400"/>
            <a:r>
              <a:rPr lang="en-US" sz="2400" dirty="0">
                <a:solidFill>
                  <a:schemeClr val="accent2"/>
                </a:solidFill>
              </a:rPr>
              <a:t>Selectivity &amp; Imbalance – issues/situations interpreted from one perspective, usually from the dominating group; contributions of cultural groups to the development of society are not recognized/taught.</a:t>
            </a:r>
          </a:p>
          <a:p>
            <a:pPr marL="533400" indent="-533400"/>
            <a:endParaRPr lang="en-US" sz="2400" dirty="0">
              <a:solidFill>
                <a:schemeClr val="accent2"/>
              </a:solidFill>
            </a:endParaRPr>
          </a:p>
          <a:p>
            <a:pPr marL="533400" indent="-533400"/>
            <a:r>
              <a:rPr lang="en-US" sz="2400" dirty="0">
                <a:solidFill>
                  <a:schemeClr val="accent2"/>
                </a:solidFill>
              </a:rPr>
              <a:t>Unreality – Unrealistic portrayal of history and contemporary life experience. Avoidance of issues of sexism, crime, divorce, and poverty…. everyone is “middle class”.  Native Americans seen/portrayed in historical context only. African and Latino Americans only portrayed in urban or low SES setting </a:t>
            </a:r>
          </a:p>
        </p:txBody>
      </p:sp>
      <p:sp>
        <p:nvSpPr>
          <p:cNvPr id="4" name="Slide Number Placeholder 3"/>
          <p:cNvSpPr>
            <a:spLocks noGrp="1"/>
          </p:cNvSpPr>
          <p:nvPr>
            <p:ph type="sldNum" sz="quarter" idx="12"/>
          </p:nvPr>
        </p:nvSpPr>
        <p:spPr/>
        <p:txBody>
          <a:bodyPr/>
          <a:lstStyle/>
          <a:p>
            <a:fld id="{DE3C9237-AE2C-4E81-856A-BF2CEAB7987F}" type="slidenum">
              <a:rPr lang="en-US"/>
              <a:pPr/>
              <a:t>30</a:t>
            </a:fld>
            <a:endParaRPr lang="en-US"/>
          </a:p>
        </p:txBody>
      </p:sp>
      <p:sp>
        <p:nvSpPr>
          <p:cNvPr id="693251" name="Rectangle 3"/>
          <p:cNvSpPr>
            <a:spLocks noChangeArrowheads="1"/>
          </p:cNvSpPr>
          <p:nvPr/>
        </p:nvSpPr>
        <p:spPr bwMode="auto">
          <a:xfrm>
            <a:off x="1143000" y="381000"/>
            <a:ext cx="6324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lnSpc>
                <a:spcPct val="70000"/>
              </a:lnSpc>
            </a:pPr>
            <a:r>
              <a:rPr lang="en-US" sz="3200">
                <a:solidFill>
                  <a:srgbClr val="660033"/>
                </a:solidFill>
                <a:latin typeface="Arial Rounded MT Bold" pitchFamily="34" charset="0"/>
              </a:rPr>
              <a:t>Bias in Classroom Materials</a:t>
            </a:r>
            <a:br>
              <a:rPr lang="en-US" sz="3200">
                <a:solidFill>
                  <a:srgbClr val="660033"/>
                </a:solidFill>
                <a:latin typeface="Arial Rounded MT Bold" pitchFamily="34" charset="0"/>
              </a:rPr>
            </a:br>
            <a:endParaRPr lang="en-US" sz="1800" b="1">
              <a:solidFill>
                <a:srgbClr val="000066"/>
              </a:solidFill>
              <a:latin typeface="Comic Sans MS" pitchFamily="66" charset="0"/>
            </a:endParaRPr>
          </a:p>
        </p:txBody>
      </p:sp>
    </p:spTree>
    <p:extLst>
      <p:ext uri="{BB962C8B-B14F-4D97-AF65-F5344CB8AC3E}">
        <p14:creationId xmlns:p14="http://schemas.microsoft.com/office/powerpoint/2010/main" val="1100042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idx="1"/>
          </p:nvPr>
        </p:nvSpPr>
        <p:spPr>
          <a:xfrm>
            <a:off x="304800" y="1524000"/>
            <a:ext cx="6781800" cy="4343400"/>
          </a:xfrm>
        </p:spPr>
        <p:txBody>
          <a:bodyPr>
            <a:normAutofit fontScale="92500" lnSpcReduction="10000"/>
          </a:bodyPr>
          <a:lstStyle/>
          <a:p>
            <a:pPr marL="533400" indent="-533400">
              <a:lnSpc>
                <a:spcPct val="90000"/>
              </a:lnSpc>
            </a:pPr>
            <a:r>
              <a:rPr lang="en-US" dirty="0">
                <a:solidFill>
                  <a:schemeClr val="accent2"/>
                </a:solidFill>
              </a:rPr>
              <a:t>Fragmentation &amp; Isolation - Addressing non-dominant groups in a fragmented or isolated manner, a chapter, or section rather than in an integral part of text.  </a:t>
            </a:r>
          </a:p>
          <a:p>
            <a:pPr marL="533400" indent="-533400">
              <a:lnSpc>
                <a:spcPct val="90000"/>
              </a:lnSpc>
            </a:pPr>
            <a:endParaRPr lang="en-US" dirty="0">
              <a:solidFill>
                <a:schemeClr val="accent2"/>
              </a:solidFill>
            </a:endParaRPr>
          </a:p>
          <a:p>
            <a:pPr marL="533400" indent="-533400">
              <a:lnSpc>
                <a:spcPct val="90000"/>
              </a:lnSpc>
            </a:pPr>
            <a:r>
              <a:rPr lang="en-US" dirty="0">
                <a:solidFill>
                  <a:schemeClr val="accent2"/>
                </a:solidFill>
              </a:rPr>
              <a:t>Language Bias – Omission of such things as gender or ethnic group references (i.e. use of masculine pronouns or Anglo names </a:t>
            </a:r>
          </a:p>
        </p:txBody>
      </p:sp>
      <p:sp>
        <p:nvSpPr>
          <p:cNvPr id="4" name="Slide Number Placeholder 3"/>
          <p:cNvSpPr>
            <a:spLocks noGrp="1"/>
          </p:cNvSpPr>
          <p:nvPr>
            <p:ph type="sldNum" sz="quarter" idx="12"/>
          </p:nvPr>
        </p:nvSpPr>
        <p:spPr/>
        <p:txBody>
          <a:bodyPr/>
          <a:lstStyle/>
          <a:p>
            <a:fld id="{9CE512DD-0245-424C-B6FF-B92BDEB0D80F}" type="slidenum">
              <a:rPr lang="en-US"/>
              <a:pPr/>
              <a:t>31</a:t>
            </a:fld>
            <a:endParaRPr lang="en-US"/>
          </a:p>
        </p:txBody>
      </p:sp>
      <p:sp>
        <p:nvSpPr>
          <p:cNvPr id="695299" name="Rectangle 3"/>
          <p:cNvSpPr>
            <a:spLocks noChangeArrowheads="1"/>
          </p:cNvSpPr>
          <p:nvPr/>
        </p:nvSpPr>
        <p:spPr bwMode="auto">
          <a:xfrm>
            <a:off x="914400" y="533400"/>
            <a:ext cx="6324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lnSpc>
                <a:spcPct val="70000"/>
              </a:lnSpc>
            </a:pPr>
            <a:r>
              <a:rPr lang="en-US" sz="3200" dirty="0">
                <a:solidFill>
                  <a:srgbClr val="660033"/>
                </a:solidFill>
                <a:latin typeface="Arial Rounded MT Bold" pitchFamily="34" charset="0"/>
              </a:rPr>
              <a:t>Bias in Classroom Materials</a:t>
            </a:r>
            <a:br>
              <a:rPr lang="en-US" sz="3200" dirty="0">
                <a:solidFill>
                  <a:srgbClr val="660033"/>
                </a:solidFill>
                <a:latin typeface="Arial Rounded MT Bold" pitchFamily="34" charset="0"/>
              </a:rPr>
            </a:br>
            <a:endParaRPr lang="en-US" sz="1800" b="1" dirty="0">
              <a:solidFill>
                <a:srgbClr val="000066"/>
              </a:solidFill>
              <a:latin typeface="Comic Sans MS" pitchFamily="66" charset="0"/>
            </a:endParaRPr>
          </a:p>
        </p:txBody>
      </p:sp>
    </p:spTree>
    <p:extLst>
      <p:ext uri="{BB962C8B-B14F-4D97-AF65-F5344CB8AC3E}">
        <p14:creationId xmlns:p14="http://schemas.microsoft.com/office/powerpoint/2010/main" val="2067364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idx="1"/>
          </p:nvPr>
        </p:nvSpPr>
        <p:spPr>
          <a:xfrm>
            <a:off x="381000" y="1524000"/>
            <a:ext cx="7543800" cy="4648200"/>
          </a:xfrm>
        </p:spPr>
        <p:txBody>
          <a:bodyPr>
            <a:noAutofit/>
          </a:bodyPr>
          <a:lstStyle/>
          <a:p>
            <a:pPr marL="457200" indent="-457200">
              <a:lnSpc>
                <a:spcPct val="90000"/>
              </a:lnSpc>
              <a:buClr>
                <a:srgbClr val="009999"/>
              </a:buClr>
              <a:buFont typeface="Wingdings" pitchFamily="2" charset="2"/>
              <a:buChar char="§"/>
            </a:pPr>
            <a:r>
              <a:rPr lang="en-US" sz="2800" dirty="0">
                <a:solidFill>
                  <a:schemeClr val="accent2"/>
                </a:solidFill>
              </a:rPr>
              <a:t>Reflect diversity of gender roles, racial and cultural backgrounds, special needs and abilities, social economic status (SES), varying occupations and ages.</a:t>
            </a:r>
          </a:p>
          <a:p>
            <a:pPr marL="457200" indent="-457200">
              <a:lnSpc>
                <a:spcPct val="90000"/>
              </a:lnSpc>
              <a:buClr>
                <a:srgbClr val="009999"/>
              </a:buClr>
              <a:buFont typeface="Wingdings" pitchFamily="2" charset="2"/>
              <a:buChar char="§"/>
            </a:pPr>
            <a:r>
              <a:rPr lang="en-US" sz="2800" dirty="0">
                <a:solidFill>
                  <a:schemeClr val="accent2"/>
                </a:solidFill>
              </a:rPr>
              <a:t>Present accurate images and information</a:t>
            </a:r>
          </a:p>
          <a:p>
            <a:pPr marL="457200" indent="-457200">
              <a:lnSpc>
                <a:spcPct val="90000"/>
              </a:lnSpc>
              <a:buClr>
                <a:srgbClr val="009999"/>
              </a:buClr>
              <a:buFont typeface="Wingdings" pitchFamily="2" charset="2"/>
              <a:buChar char="§"/>
            </a:pPr>
            <a:r>
              <a:rPr lang="en-US" sz="2800" dirty="0">
                <a:solidFill>
                  <a:schemeClr val="accent2"/>
                </a:solidFill>
              </a:rPr>
              <a:t>Show people from all groups living their daily lives</a:t>
            </a:r>
          </a:p>
          <a:p>
            <a:pPr marL="457200" indent="-457200">
              <a:lnSpc>
                <a:spcPct val="90000"/>
              </a:lnSpc>
              <a:buClr>
                <a:srgbClr val="009999"/>
              </a:buClr>
              <a:buFont typeface="Wingdings" pitchFamily="2" charset="2"/>
              <a:buChar char="§"/>
            </a:pPr>
            <a:r>
              <a:rPr lang="en-US" sz="2800" dirty="0">
                <a:solidFill>
                  <a:schemeClr val="accent2"/>
                </a:solidFill>
              </a:rPr>
              <a:t>Depict a variety of children and families within a group</a:t>
            </a:r>
          </a:p>
          <a:p>
            <a:pPr marL="457200" indent="-457200">
              <a:lnSpc>
                <a:spcPct val="90000"/>
              </a:lnSpc>
              <a:buClr>
                <a:srgbClr val="009999"/>
              </a:buClr>
              <a:buFont typeface="Wingdings" pitchFamily="2" charset="2"/>
              <a:buChar char="§"/>
            </a:pPr>
            <a:r>
              <a:rPr lang="en-US" sz="2800" dirty="0">
                <a:solidFill>
                  <a:schemeClr val="accent2"/>
                </a:solidFill>
              </a:rPr>
              <a:t>Depict various family lifestyles and incomes</a:t>
            </a:r>
          </a:p>
          <a:p>
            <a:pPr marL="457200" indent="-457200">
              <a:lnSpc>
                <a:spcPct val="90000"/>
              </a:lnSpc>
              <a:buClr>
                <a:srgbClr val="009999"/>
              </a:buClr>
              <a:buFont typeface="Wingdings" pitchFamily="2" charset="2"/>
              <a:buChar char="§"/>
            </a:pPr>
            <a:r>
              <a:rPr lang="en-US" sz="2800" dirty="0">
                <a:solidFill>
                  <a:schemeClr val="accent2"/>
                </a:solidFill>
              </a:rPr>
              <a:t>Reflect different languages</a:t>
            </a:r>
          </a:p>
        </p:txBody>
      </p:sp>
      <p:sp>
        <p:nvSpPr>
          <p:cNvPr id="4" name="Slide Number Placeholder 3"/>
          <p:cNvSpPr>
            <a:spLocks noGrp="1"/>
          </p:cNvSpPr>
          <p:nvPr>
            <p:ph type="sldNum" sz="quarter" idx="12"/>
          </p:nvPr>
        </p:nvSpPr>
        <p:spPr/>
        <p:txBody>
          <a:bodyPr/>
          <a:lstStyle/>
          <a:p>
            <a:fld id="{402BAC87-27EB-4CAE-8E65-A3A5BA7EC109}" type="slidenum">
              <a:rPr lang="en-US"/>
              <a:pPr/>
              <a:t>32</a:t>
            </a:fld>
            <a:endParaRPr lang="en-US"/>
          </a:p>
        </p:txBody>
      </p:sp>
      <p:sp>
        <p:nvSpPr>
          <p:cNvPr id="697347" name="Rectangle 3"/>
          <p:cNvSpPr>
            <a:spLocks noChangeArrowheads="1"/>
          </p:cNvSpPr>
          <p:nvPr/>
        </p:nvSpPr>
        <p:spPr bwMode="auto">
          <a:xfrm>
            <a:off x="914400" y="381000"/>
            <a:ext cx="6324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200" dirty="0" smtClean="0">
                <a:solidFill>
                  <a:srgbClr val="660033"/>
                </a:solidFill>
                <a:latin typeface="Arial Rounded MT Bold" pitchFamily="34" charset="0"/>
              </a:rPr>
              <a:t>Class room resources </a:t>
            </a:r>
            <a:r>
              <a:rPr lang="en-US" sz="3200" dirty="0">
                <a:solidFill>
                  <a:srgbClr val="660033"/>
                </a:solidFill>
                <a:latin typeface="Arial Rounded MT Bold" pitchFamily="34" charset="0"/>
              </a:rPr>
              <a:t>Should</a:t>
            </a:r>
            <a:endParaRPr lang="en-US" sz="1800" b="1" dirty="0">
              <a:solidFill>
                <a:srgbClr val="000066"/>
              </a:solidFill>
              <a:latin typeface="Comic Sans MS" pitchFamily="66" charset="0"/>
            </a:endParaRPr>
          </a:p>
        </p:txBody>
      </p:sp>
    </p:spTree>
    <p:extLst>
      <p:ext uri="{BB962C8B-B14F-4D97-AF65-F5344CB8AC3E}">
        <p14:creationId xmlns:p14="http://schemas.microsoft.com/office/powerpoint/2010/main" val="2470059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idx="1"/>
          </p:nvPr>
        </p:nvSpPr>
        <p:spPr>
          <a:xfrm>
            <a:off x="304800" y="882650"/>
            <a:ext cx="8153400" cy="5518150"/>
          </a:xfrm>
        </p:spPr>
        <p:txBody>
          <a:bodyPr>
            <a:normAutofit/>
          </a:bodyPr>
          <a:lstStyle/>
          <a:p>
            <a:pPr>
              <a:buFont typeface="Wingdings 3" pitchFamily="18" charset="2"/>
              <a:buNone/>
            </a:pPr>
            <a:endParaRPr lang="en-US" sz="3600" dirty="0">
              <a:solidFill>
                <a:schemeClr val="accent2"/>
              </a:solidFill>
            </a:endParaRPr>
          </a:p>
          <a:p>
            <a:pPr>
              <a:buFont typeface="Wingdings 3" pitchFamily="18" charset="2"/>
              <a:buNone/>
            </a:pPr>
            <a:r>
              <a:rPr lang="en-US" dirty="0" smtClean="0">
                <a:solidFill>
                  <a:schemeClr val="accent2"/>
                </a:solidFill>
              </a:rPr>
              <a:t>Grab a book any book </a:t>
            </a:r>
            <a:r>
              <a:rPr lang="en-US" dirty="0">
                <a:solidFill>
                  <a:schemeClr val="accent2"/>
                </a:solidFill>
              </a:rPr>
              <a:t>and see if you find</a:t>
            </a:r>
          </a:p>
          <a:p>
            <a:pPr>
              <a:buFont typeface="Wingdings 3" pitchFamily="18" charset="2"/>
              <a:buNone/>
            </a:pPr>
            <a:r>
              <a:rPr lang="en-US" dirty="0">
                <a:solidFill>
                  <a:schemeClr val="accent2"/>
                </a:solidFill>
              </a:rPr>
              <a:t>any institutional biases. If so, which</a:t>
            </a:r>
          </a:p>
          <a:p>
            <a:pPr>
              <a:buFont typeface="Wingdings 3" pitchFamily="18" charset="2"/>
              <a:buNone/>
            </a:pPr>
            <a:r>
              <a:rPr lang="en-US" dirty="0">
                <a:solidFill>
                  <a:schemeClr val="accent2"/>
                </a:solidFill>
              </a:rPr>
              <a:t>ones?</a:t>
            </a:r>
          </a:p>
          <a:p>
            <a:pPr>
              <a:buFont typeface="Wingdings 3" pitchFamily="18" charset="2"/>
              <a:buNone/>
            </a:pPr>
            <a:endParaRPr lang="en-US" dirty="0">
              <a:solidFill>
                <a:schemeClr val="accent2"/>
              </a:solidFill>
            </a:endParaRPr>
          </a:p>
          <a:p>
            <a:pPr>
              <a:buFont typeface="Wingdings 3" pitchFamily="18" charset="2"/>
              <a:buNone/>
            </a:pPr>
            <a:r>
              <a:rPr lang="en-US" dirty="0">
                <a:solidFill>
                  <a:schemeClr val="accent2"/>
                </a:solidFill>
              </a:rPr>
              <a:t>Let’s </a:t>
            </a:r>
            <a:r>
              <a:rPr lang="en-US" dirty="0" smtClean="0">
                <a:solidFill>
                  <a:schemeClr val="accent2"/>
                </a:solidFill>
              </a:rPr>
              <a:t>Discuss</a:t>
            </a:r>
          </a:p>
          <a:p>
            <a:pPr>
              <a:buFont typeface="Wingdings 3" pitchFamily="18" charset="2"/>
              <a:buNone/>
            </a:pPr>
            <a:endParaRPr lang="en-US" dirty="0">
              <a:solidFill>
                <a:schemeClr val="accent2"/>
              </a:solidFill>
            </a:endParaRPr>
          </a:p>
          <a:p>
            <a:pPr>
              <a:buFont typeface="Wingdings 3" pitchFamily="18" charset="2"/>
              <a:buNone/>
            </a:pPr>
            <a:r>
              <a:rPr lang="en-US" dirty="0" smtClean="0">
                <a:solidFill>
                  <a:schemeClr val="accent2"/>
                </a:solidFill>
              </a:rPr>
              <a:t>Share tool</a:t>
            </a:r>
            <a:endParaRPr lang="en-US" dirty="0">
              <a:solidFill>
                <a:schemeClr val="accent2"/>
              </a:solidFill>
            </a:endParaRPr>
          </a:p>
        </p:txBody>
      </p:sp>
      <p:sp>
        <p:nvSpPr>
          <p:cNvPr id="3" name="Slide Number Placeholder 3"/>
          <p:cNvSpPr>
            <a:spLocks noGrp="1"/>
          </p:cNvSpPr>
          <p:nvPr>
            <p:ph type="sldNum" sz="quarter" idx="12"/>
          </p:nvPr>
        </p:nvSpPr>
        <p:spPr/>
        <p:txBody>
          <a:bodyPr/>
          <a:lstStyle/>
          <a:p>
            <a:fld id="{BF009B6C-20DC-474D-AD0F-229FEE37E7D4}" type="slidenum">
              <a:rPr lang="en-US"/>
              <a:pPr/>
              <a:t>33</a:t>
            </a:fld>
            <a:endParaRPr lang="en-US"/>
          </a:p>
        </p:txBody>
      </p:sp>
    </p:spTree>
    <p:extLst>
      <p:ext uri="{BB962C8B-B14F-4D97-AF65-F5344CB8AC3E}">
        <p14:creationId xmlns:p14="http://schemas.microsoft.com/office/powerpoint/2010/main" val="2430235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idx="1"/>
          </p:nvPr>
        </p:nvSpPr>
        <p:spPr>
          <a:xfrm>
            <a:off x="304800" y="1600200"/>
            <a:ext cx="7772400" cy="4114800"/>
          </a:xfrm>
        </p:spPr>
        <p:txBody>
          <a:bodyPr>
            <a:noAutofit/>
          </a:bodyPr>
          <a:lstStyle/>
          <a:p>
            <a:pPr marL="568325" lvl="1" indent="-454025">
              <a:buClr>
                <a:srgbClr val="009999"/>
              </a:buClr>
            </a:pPr>
            <a:r>
              <a:rPr lang="en-US" sz="3200" dirty="0">
                <a:solidFill>
                  <a:schemeClr val="accent2"/>
                </a:solidFill>
              </a:rPr>
              <a:t>Seek out authentic sources </a:t>
            </a:r>
          </a:p>
          <a:p>
            <a:pPr marL="568325" lvl="1" indent="-454025">
              <a:buClr>
                <a:srgbClr val="009999"/>
              </a:buClr>
            </a:pPr>
            <a:r>
              <a:rPr lang="en-US" sz="3200" dirty="0">
                <a:solidFill>
                  <a:schemeClr val="accent2"/>
                </a:solidFill>
              </a:rPr>
              <a:t>Develop tentative hypotheses about behavior and understand how to verify information</a:t>
            </a:r>
          </a:p>
          <a:p>
            <a:pPr marL="568325" lvl="1" indent="-454025">
              <a:buClr>
                <a:srgbClr val="009999"/>
              </a:buClr>
            </a:pPr>
            <a:r>
              <a:rPr lang="en-US" sz="3200" dirty="0">
                <a:solidFill>
                  <a:schemeClr val="accent2"/>
                </a:solidFill>
              </a:rPr>
              <a:t>Make the distinction between stereotypes and genuine cultural characteristics</a:t>
            </a:r>
          </a:p>
          <a:p>
            <a:pPr marL="568325" lvl="1" indent="-454025">
              <a:buClr>
                <a:srgbClr val="009999"/>
              </a:buClr>
            </a:pPr>
            <a:r>
              <a:rPr lang="en-US" sz="3200" dirty="0">
                <a:solidFill>
                  <a:schemeClr val="accent2"/>
                </a:solidFill>
              </a:rPr>
              <a:t>Understand who we are culturally</a:t>
            </a:r>
          </a:p>
        </p:txBody>
      </p:sp>
      <p:sp>
        <p:nvSpPr>
          <p:cNvPr id="4" name="Slide Number Placeholder 3"/>
          <p:cNvSpPr>
            <a:spLocks noGrp="1"/>
          </p:cNvSpPr>
          <p:nvPr>
            <p:ph type="sldNum" sz="quarter" idx="12"/>
          </p:nvPr>
        </p:nvSpPr>
        <p:spPr/>
        <p:txBody>
          <a:bodyPr/>
          <a:lstStyle/>
          <a:p>
            <a:fld id="{5A1764FF-1C91-4C19-B612-8ED100597282}" type="slidenum">
              <a:rPr lang="en-US"/>
              <a:pPr/>
              <a:t>34</a:t>
            </a:fld>
            <a:endParaRPr lang="en-US"/>
          </a:p>
        </p:txBody>
      </p:sp>
      <p:sp>
        <p:nvSpPr>
          <p:cNvPr id="701443" name="Rectangle 3"/>
          <p:cNvSpPr>
            <a:spLocks noChangeArrowheads="1"/>
          </p:cNvSpPr>
          <p:nvPr/>
        </p:nvSpPr>
        <p:spPr bwMode="auto">
          <a:xfrm>
            <a:off x="762000" y="342900"/>
            <a:ext cx="67818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200" dirty="0">
                <a:solidFill>
                  <a:srgbClr val="660033"/>
                </a:solidFill>
                <a:latin typeface="Arial Rounded MT Bold" pitchFamily="34" charset="0"/>
              </a:rPr>
              <a:t>Advancing Knowledge of</a:t>
            </a:r>
            <a:br>
              <a:rPr lang="en-US" sz="3200" dirty="0">
                <a:solidFill>
                  <a:srgbClr val="660033"/>
                </a:solidFill>
                <a:latin typeface="Arial Rounded MT Bold" pitchFamily="34" charset="0"/>
              </a:rPr>
            </a:br>
            <a:r>
              <a:rPr lang="en-US" sz="3200" dirty="0">
                <a:solidFill>
                  <a:srgbClr val="660033"/>
                </a:solidFill>
                <a:latin typeface="Arial Rounded MT Bold" pitchFamily="34" charset="0"/>
              </a:rPr>
              <a:t> Cultural Groups</a:t>
            </a:r>
          </a:p>
        </p:txBody>
      </p:sp>
    </p:spTree>
    <p:extLst>
      <p:ext uri="{BB962C8B-B14F-4D97-AF65-F5344CB8AC3E}">
        <p14:creationId xmlns:p14="http://schemas.microsoft.com/office/powerpoint/2010/main" val="1342107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1143000" y="152400"/>
            <a:ext cx="7010400" cy="685800"/>
          </a:xfrm>
        </p:spPr>
        <p:txBody>
          <a:bodyPr>
            <a:normAutofit fontScale="90000"/>
          </a:bodyPr>
          <a:lstStyle/>
          <a:p>
            <a:pPr algn="ctr"/>
            <a:r>
              <a:rPr lang="en-US" dirty="0" smtClean="0">
                <a:solidFill>
                  <a:srgbClr val="660033"/>
                </a:solidFill>
                <a:latin typeface="Arial Rounded MT Bold" pitchFamily="34" charset="0"/>
              </a:rPr>
              <a:t>Teacher-Child Relationship</a:t>
            </a:r>
            <a:endParaRPr lang="en-US" dirty="0">
              <a:solidFill>
                <a:srgbClr val="660033"/>
              </a:solidFill>
              <a:latin typeface="Arial Rounded MT Bold" pitchFamily="34" charset="0"/>
            </a:endParaRPr>
          </a:p>
        </p:txBody>
      </p:sp>
      <p:sp>
        <p:nvSpPr>
          <p:cNvPr id="703491" name="Rectangle 3"/>
          <p:cNvSpPr>
            <a:spLocks noGrp="1" noChangeArrowheads="1"/>
          </p:cNvSpPr>
          <p:nvPr>
            <p:ph idx="1"/>
          </p:nvPr>
        </p:nvSpPr>
        <p:spPr>
          <a:xfrm>
            <a:off x="1143000" y="1295400"/>
            <a:ext cx="6400800" cy="4114800"/>
          </a:xfrm>
        </p:spPr>
        <p:txBody>
          <a:bodyPr>
            <a:noAutofit/>
          </a:bodyPr>
          <a:lstStyle/>
          <a:p>
            <a:pPr>
              <a:lnSpc>
                <a:spcPct val="90000"/>
              </a:lnSpc>
              <a:buClr>
                <a:srgbClr val="009999"/>
              </a:buClr>
              <a:buFont typeface="Wingdings" pitchFamily="2" charset="2"/>
              <a:buChar char="§"/>
            </a:pPr>
            <a:r>
              <a:rPr lang="en-US" sz="2800" dirty="0">
                <a:solidFill>
                  <a:schemeClr val="accent2"/>
                </a:solidFill>
              </a:rPr>
              <a:t>Provides nurturing relationships that promote social-emotional capacity</a:t>
            </a:r>
          </a:p>
          <a:p>
            <a:pPr>
              <a:lnSpc>
                <a:spcPct val="90000"/>
              </a:lnSpc>
              <a:buClr>
                <a:srgbClr val="009999"/>
              </a:buClr>
              <a:buFont typeface="Wingdings" pitchFamily="2" charset="2"/>
              <a:buChar char="§"/>
            </a:pPr>
            <a:r>
              <a:rPr lang="en-US" sz="2800" dirty="0">
                <a:solidFill>
                  <a:schemeClr val="accent2"/>
                </a:solidFill>
              </a:rPr>
              <a:t>Requires a Transformation of Self</a:t>
            </a:r>
          </a:p>
          <a:p>
            <a:pPr lvl="1">
              <a:lnSpc>
                <a:spcPct val="90000"/>
              </a:lnSpc>
              <a:buClr>
                <a:srgbClr val="009999"/>
              </a:buClr>
              <a:buFont typeface="Comic Sans MS" pitchFamily="66" charset="0"/>
              <a:buChar char="–"/>
            </a:pPr>
            <a:r>
              <a:rPr lang="en-US" dirty="0">
                <a:solidFill>
                  <a:schemeClr val="accent2"/>
                </a:solidFill>
              </a:rPr>
              <a:t>Personal biases &amp; fears</a:t>
            </a:r>
          </a:p>
          <a:p>
            <a:pPr lvl="1">
              <a:lnSpc>
                <a:spcPct val="90000"/>
              </a:lnSpc>
              <a:buClr>
                <a:srgbClr val="009999"/>
              </a:buClr>
              <a:buFont typeface="Comic Sans MS" pitchFamily="66" charset="0"/>
              <a:buChar char="–"/>
            </a:pPr>
            <a:r>
              <a:rPr lang="en-US" dirty="0">
                <a:solidFill>
                  <a:schemeClr val="accent2"/>
                </a:solidFill>
              </a:rPr>
              <a:t>Understand children as individuals</a:t>
            </a:r>
          </a:p>
          <a:p>
            <a:pPr lvl="1">
              <a:lnSpc>
                <a:spcPct val="90000"/>
              </a:lnSpc>
              <a:buClr>
                <a:srgbClr val="009999"/>
              </a:buClr>
              <a:buFont typeface="Comic Sans MS" pitchFamily="66" charset="0"/>
              <a:buChar char="–"/>
            </a:pPr>
            <a:r>
              <a:rPr lang="en-US" dirty="0">
                <a:solidFill>
                  <a:schemeClr val="accent2"/>
                </a:solidFill>
              </a:rPr>
              <a:t>Know own learning styles &amp; limitations</a:t>
            </a:r>
          </a:p>
          <a:p>
            <a:pPr>
              <a:lnSpc>
                <a:spcPct val="90000"/>
              </a:lnSpc>
              <a:buClr>
                <a:srgbClr val="009999"/>
              </a:buClr>
              <a:buFont typeface="Wingdings" pitchFamily="2" charset="2"/>
              <a:buChar char="§"/>
            </a:pPr>
            <a:r>
              <a:rPr lang="en-US" sz="2800" dirty="0">
                <a:solidFill>
                  <a:schemeClr val="accent2"/>
                </a:solidFill>
              </a:rPr>
              <a:t>Creates the “goodness of fit”</a:t>
            </a:r>
          </a:p>
          <a:p>
            <a:pPr lvl="1">
              <a:lnSpc>
                <a:spcPct val="90000"/>
              </a:lnSpc>
              <a:buClr>
                <a:srgbClr val="009999"/>
              </a:buClr>
              <a:buFont typeface="Comic Sans MS" pitchFamily="66" charset="0"/>
              <a:buChar char="–"/>
            </a:pPr>
            <a:r>
              <a:rPr lang="en-US" dirty="0">
                <a:solidFill>
                  <a:schemeClr val="accent2"/>
                </a:solidFill>
              </a:rPr>
              <a:t>Draws on what a child brings to the learning experience</a:t>
            </a:r>
          </a:p>
          <a:p>
            <a:pPr lvl="1">
              <a:lnSpc>
                <a:spcPct val="90000"/>
              </a:lnSpc>
              <a:buClr>
                <a:srgbClr val="009999"/>
              </a:buClr>
              <a:buFont typeface="Comic Sans MS" pitchFamily="66" charset="0"/>
              <a:buChar char="–"/>
            </a:pPr>
            <a:r>
              <a:rPr lang="en-US" dirty="0">
                <a:solidFill>
                  <a:schemeClr val="accent2"/>
                </a:solidFill>
              </a:rPr>
              <a:t>Minimizes cultural discontinuity </a:t>
            </a:r>
          </a:p>
          <a:p>
            <a:pPr>
              <a:lnSpc>
                <a:spcPct val="90000"/>
              </a:lnSpc>
              <a:buClr>
                <a:srgbClr val="009999"/>
              </a:buClr>
              <a:buFont typeface="Wingdings" pitchFamily="2" charset="2"/>
              <a:buChar char="§"/>
            </a:pPr>
            <a:r>
              <a:rPr lang="en-US" sz="2800" dirty="0">
                <a:solidFill>
                  <a:schemeClr val="accent2"/>
                </a:solidFill>
              </a:rPr>
              <a:t>Promotes parent partnerships</a:t>
            </a:r>
          </a:p>
        </p:txBody>
      </p:sp>
      <p:sp>
        <p:nvSpPr>
          <p:cNvPr id="4" name="Slide Number Placeholder 3"/>
          <p:cNvSpPr>
            <a:spLocks noGrp="1"/>
          </p:cNvSpPr>
          <p:nvPr>
            <p:ph type="sldNum" sz="quarter" idx="12"/>
          </p:nvPr>
        </p:nvSpPr>
        <p:spPr/>
        <p:txBody>
          <a:bodyPr/>
          <a:lstStyle/>
          <a:p>
            <a:fld id="{195EBDC8-E7B8-4A7B-A916-9A0A7BAACCE6}" type="slidenum">
              <a:rPr lang="en-US"/>
              <a:pPr/>
              <a:t>35</a:t>
            </a:fld>
            <a:endParaRPr lang="en-US"/>
          </a:p>
        </p:txBody>
      </p:sp>
    </p:spTree>
    <p:extLst>
      <p:ext uri="{BB962C8B-B14F-4D97-AF65-F5344CB8AC3E}">
        <p14:creationId xmlns:p14="http://schemas.microsoft.com/office/powerpoint/2010/main" val="1623887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idx="1"/>
          </p:nvPr>
        </p:nvSpPr>
        <p:spPr>
          <a:xfrm>
            <a:off x="304800" y="1600200"/>
            <a:ext cx="7924800" cy="4572000"/>
          </a:xfrm>
        </p:spPr>
        <p:txBody>
          <a:bodyPr/>
          <a:lstStyle/>
          <a:p>
            <a:r>
              <a:rPr lang="en-US" dirty="0">
                <a:solidFill>
                  <a:schemeClr val="accent2"/>
                </a:solidFill>
              </a:rPr>
              <a:t>By connecting with families, </a:t>
            </a:r>
            <a:r>
              <a:rPr lang="en-US" dirty="0" smtClean="0">
                <a:solidFill>
                  <a:schemeClr val="accent2"/>
                </a:solidFill>
              </a:rPr>
              <a:t>EC educators </a:t>
            </a:r>
            <a:r>
              <a:rPr lang="en-US" dirty="0">
                <a:solidFill>
                  <a:schemeClr val="accent2"/>
                </a:solidFill>
              </a:rPr>
              <a:t>are able to offer families insights and can help them learn strategies for negotiating differences (cultural discontinuity) between the values and beliefs of their ethnic community and those of mainstream culture. </a:t>
            </a:r>
          </a:p>
        </p:txBody>
      </p:sp>
      <p:sp>
        <p:nvSpPr>
          <p:cNvPr id="4" name="Slide Number Placeholder 3"/>
          <p:cNvSpPr>
            <a:spLocks noGrp="1"/>
          </p:cNvSpPr>
          <p:nvPr>
            <p:ph type="sldNum" sz="quarter" idx="12"/>
          </p:nvPr>
        </p:nvSpPr>
        <p:spPr/>
        <p:txBody>
          <a:bodyPr/>
          <a:lstStyle/>
          <a:p>
            <a:fld id="{B9C947FA-BF0B-4758-A31F-3EB42C0314A1}" type="slidenum">
              <a:rPr lang="en-US"/>
              <a:pPr/>
              <a:t>36</a:t>
            </a:fld>
            <a:endParaRPr lang="en-US"/>
          </a:p>
        </p:txBody>
      </p:sp>
      <p:sp>
        <p:nvSpPr>
          <p:cNvPr id="705539" name="Rectangle 3"/>
          <p:cNvSpPr>
            <a:spLocks noChangeArrowheads="1"/>
          </p:cNvSpPr>
          <p:nvPr/>
        </p:nvSpPr>
        <p:spPr bwMode="auto">
          <a:xfrm>
            <a:off x="228600" y="457200"/>
            <a:ext cx="6705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200">
                <a:solidFill>
                  <a:srgbClr val="660033"/>
                </a:solidFill>
                <a:latin typeface="Arial Rounded MT Bold" pitchFamily="34" charset="0"/>
              </a:rPr>
              <a:t>Promoting Parent Partnerships</a:t>
            </a:r>
          </a:p>
        </p:txBody>
      </p:sp>
    </p:spTree>
    <p:extLst>
      <p:ext uri="{BB962C8B-B14F-4D97-AF65-F5344CB8AC3E}">
        <p14:creationId xmlns:p14="http://schemas.microsoft.com/office/powerpoint/2010/main" val="117858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Rectangle 3"/>
          <p:cNvSpPr>
            <a:spLocks noGrp="1" noChangeArrowheads="1"/>
          </p:cNvSpPr>
          <p:nvPr>
            <p:ph type="title"/>
          </p:nvPr>
        </p:nvSpPr>
        <p:spPr>
          <a:xfrm>
            <a:off x="914400" y="228600"/>
            <a:ext cx="6705600" cy="685800"/>
          </a:xfrm>
          <a:noFill/>
          <a:ln/>
        </p:spPr>
        <p:txBody>
          <a:bodyPr>
            <a:normAutofit fontScale="90000"/>
          </a:bodyPr>
          <a:lstStyle/>
          <a:p>
            <a:pPr algn="ctr"/>
            <a:r>
              <a:rPr lang="en-US" dirty="0">
                <a:solidFill>
                  <a:srgbClr val="660033"/>
                </a:solidFill>
              </a:rPr>
              <a:t>Promoting Parent Partnerships</a:t>
            </a:r>
          </a:p>
        </p:txBody>
      </p:sp>
      <p:sp>
        <p:nvSpPr>
          <p:cNvPr id="707586" name="Rectangle 2"/>
          <p:cNvSpPr>
            <a:spLocks noGrp="1" noChangeArrowheads="1"/>
          </p:cNvSpPr>
          <p:nvPr>
            <p:ph idx="1"/>
          </p:nvPr>
        </p:nvSpPr>
        <p:spPr>
          <a:xfrm>
            <a:off x="381000" y="1524000"/>
            <a:ext cx="6858000" cy="4527550"/>
          </a:xfrm>
        </p:spPr>
        <p:txBody>
          <a:bodyPr>
            <a:normAutofit/>
          </a:bodyPr>
          <a:lstStyle/>
          <a:p>
            <a:r>
              <a:rPr lang="en-US" sz="2400" dirty="0">
                <a:solidFill>
                  <a:schemeClr val="accent2"/>
                </a:solidFill>
              </a:rPr>
              <a:t>The importance of family and neighborhood to children’s outcomes, successful school programs and their instructional practices are more likely to be effective if they reflect knowledge of the realities children face in their lives outside of the school</a:t>
            </a:r>
          </a:p>
          <a:p>
            <a:r>
              <a:rPr lang="en-US" sz="2400" dirty="0">
                <a:solidFill>
                  <a:schemeClr val="accent2"/>
                </a:solidFill>
              </a:rPr>
              <a:t>Intensity of involvement, both with the school and the education of their children generally, will be strongly determines by a number of different factors:</a:t>
            </a:r>
          </a:p>
        </p:txBody>
      </p:sp>
      <p:sp>
        <p:nvSpPr>
          <p:cNvPr id="4" name="Slide Number Placeholder 3"/>
          <p:cNvSpPr>
            <a:spLocks noGrp="1"/>
          </p:cNvSpPr>
          <p:nvPr>
            <p:ph type="sldNum" sz="quarter" idx="12"/>
          </p:nvPr>
        </p:nvSpPr>
        <p:spPr/>
        <p:txBody>
          <a:bodyPr/>
          <a:lstStyle/>
          <a:p>
            <a:fld id="{551B1E5F-470B-4D25-8D67-F07EA75F944A}" type="slidenum">
              <a:rPr lang="en-US"/>
              <a:pPr/>
              <a:t>37</a:t>
            </a:fld>
            <a:endParaRPr lang="en-US"/>
          </a:p>
        </p:txBody>
      </p:sp>
    </p:spTree>
    <p:extLst>
      <p:ext uri="{BB962C8B-B14F-4D97-AF65-F5344CB8AC3E}">
        <p14:creationId xmlns:p14="http://schemas.microsoft.com/office/powerpoint/2010/main" val="152592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idx="1"/>
          </p:nvPr>
        </p:nvSpPr>
        <p:spPr>
          <a:xfrm>
            <a:off x="304800" y="1295400"/>
            <a:ext cx="7696200" cy="4876800"/>
          </a:xfrm>
        </p:spPr>
        <p:txBody>
          <a:bodyPr>
            <a:normAutofit lnSpcReduction="10000"/>
          </a:bodyPr>
          <a:lstStyle/>
          <a:p>
            <a:pPr marL="914400" lvl="1" indent="-457200"/>
            <a:r>
              <a:rPr lang="en-US" dirty="0">
                <a:solidFill>
                  <a:schemeClr val="accent2"/>
                </a:solidFill>
              </a:rPr>
              <a:t>their culturally based socialization goals and values</a:t>
            </a:r>
          </a:p>
          <a:p>
            <a:pPr marL="914400" lvl="1" indent="-457200"/>
            <a:r>
              <a:rPr lang="en-US" dirty="0">
                <a:solidFill>
                  <a:schemeClr val="accent2"/>
                </a:solidFill>
              </a:rPr>
              <a:t>expectations for their children’s behavior</a:t>
            </a:r>
          </a:p>
          <a:p>
            <a:pPr marL="914400" lvl="1" indent="-457200"/>
            <a:r>
              <a:rPr lang="en-US" dirty="0">
                <a:solidFill>
                  <a:schemeClr val="accent2"/>
                </a:solidFill>
              </a:rPr>
              <a:t>their understanding of the developmental needs of children</a:t>
            </a:r>
          </a:p>
          <a:p>
            <a:pPr marL="914400" lvl="1" indent="-457200"/>
            <a:r>
              <a:rPr lang="en-US" dirty="0">
                <a:solidFill>
                  <a:schemeClr val="accent2"/>
                </a:solidFill>
              </a:rPr>
              <a:t>their evaluations of their own contribution of their children learning relative to the schools contribution</a:t>
            </a:r>
          </a:p>
          <a:p>
            <a:pPr marL="914400" lvl="1" indent="-457200"/>
            <a:r>
              <a:rPr lang="en-US" dirty="0">
                <a:solidFill>
                  <a:schemeClr val="accent2"/>
                </a:solidFill>
              </a:rPr>
              <a:t>their understanding of who is responsible for and who has control over children’s learning </a:t>
            </a:r>
          </a:p>
        </p:txBody>
      </p:sp>
      <p:sp>
        <p:nvSpPr>
          <p:cNvPr id="4" name="Slide Number Placeholder 3"/>
          <p:cNvSpPr>
            <a:spLocks noGrp="1"/>
          </p:cNvSpPr>
          <p:nvPr>
            <p:ph type="sldNum" sz="quarter" idx="12"/>
          </p:nvPr>
        </p:nvSpPr>
        <p:spPr/>
        <p:txBody>
          <a:bodyPr/>
          <a:lstStyle/>
          <a:p>
            <a:fld id="{BC7599F0-C553-4538-A5CB-77F4A9B7BE92}" type="slidenum">
              <a:rPr lang="en-US"/>
              <a:pPr/>
              <a:t>38</a:t>
            </a:fld>
            <a:endParaRPr lang="en-US"/>
          </a:p>
        </p:txBody>
      </p:sp>
      <p:sp>
        <p:nvSpPr>
          <p:cNvPr id="709635" name="Rectangle 3"/>
          <p:cNvSpPr>
            <a:spLocks noChangeArrowheads="1"/>
          </p:cNvSpPr>
          <p:nvPr/>
        </p:nvSpPr>
        <p:spPr bwMode="auto">
          <a:xfrm>
            <a:off x="228600" y="457200"/>
            <a:ext cx="6705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200">
                <a:solidFill>
                  <a:srgbClr val="660033"/>
                </a:solidFill>
                <a:latin typeface="Arial Rounded MT Bold" pitchFamily="34" charset="0"/>
              </a:rPr>
              <a:t>Factors</a:t>
            </a:r>
          </a:p>
        </p:txBody>
      </p:sp>
    </p:spTree>
    <p:extLst>
      <p:ext uri="{BB962C8B-B14F-4D97-AF65-F5344CB8AC3E}">
        <p14:creationId xmlns:p14="http://schemas.microsoft.com/office/powerpoint/2010/main" val="537976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subTitle" idx="1"/>
          </p:nvPr>
        </p:nvSpPr>
        <p:spPr>
          <a:xfrm>
            <a:off x="914400" y="457200"/>
            <a:ext cx="6934200" cy="1066800"/>
          </a:xfrm>
        </p:spPr>
        <p:txBody>
          <a:bodyPr>
            <a:normAutofit fontScale="85000" lnSpcReduction="10000"/>
          </a:bodyPr>
          <a:lstStyle/>
          <a:p>
            <a:pPr algn="ctr"/>
            <a:r>
              <a:rPr lang="en-US" sz="3600" dirty="0">
                <a:solidFill>
                  <a:srgbClr val="660033"/>
                </a:solidFill>
                <a:latin typeface="Arial Rounded MT Bold" pitchFamily="34" charset="0"/>
              </a:rPr>
              <a:t>Developing Culturally Responsive Curricula &amp; Pedagogy</a:t>
            </a:r>
          </a:p>
        </p:txBody>
      </p:sp>
      <p:pic>
        <p:nvPicPr>
          <p:cNvPr id="730115" name="Picture 3" descr="Right To Read 8"/>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a:off x="5257800" y="2168093"/>
            <a:ext cx="2743200" cy="3657600"/>
          </a:xfrm>
          <a:prstGeom prst="rect">
            <a:avLst/>
          </a:prstGeom>
          <a:noFill/>
          <a:ln w="63500">
            <a:solidFill>
              <a:srgbClr val="008080"/>
            </a:solidFill>
            <a:miter lim="800000"/>
            <a:headEnd/>
            <a:tailEnd/>
          </a:ln>
          <a:extLst>
            <a:ext uri="{909E8E84-426E-40DD-AFC4-6F175D3DCCD1}">
              <a14:hiddenFill xmlns:a14="http://schemas.microsoft.com/office/drawing/2010/main">
                <a:solidFill>
                  <a:srgbClr val="FFFFFF"/>
                </a:solidFill>
              </a14:hiddenFill>
            </a:ext>
          </a:extLst>
        </p:spPr>
      </p:pic>
      <p:pic>
        <p:nvPicPr>
          <p:cNvPr id="730116" name="Picture 4" descr="th_two_boys"/>
          <p:cNvPicPr>
            <a:picLocks noChangeAspect="1" noChangeArrowheads="1"/>
          </p:cNvPicPr>
          <p:nvPr/>
        </p:nvPicPr>
        <p:blipFill>
          <a:blip r:embed="rId4" cstate="print">
            <a:extLst>
              <a:ext uri="{28A0092B-C50C-407E-A947-70E740481C1C}">
                <a14:useLocalDpi xmlns:a14="http://schemas.microsoft.com/office/drawing/2010/main" val="0"/>
              </a:ext>
            </a:extLst>
          </a:blip>
          <a:srcRect r="35587" b="2011"/>
          <a:stretch>
            <a:fillRect/>
          </a:stretch>
        </p:blipFill>
        <p:spPr bwMode="auto">
          <a:xfrm>
            <a:off x="1143000" y="2133600"/>
            <a:ext cx="2895600" cy="3678238"/>
          </a:xfrm>
          <a:prstGeom prst="rect">
            <a:avLst/>
          </a:prstGeom>
          <a:noFill/>
          <a:ln w="63500">
            <a:solidFill>
              <a:srgbClr val="0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646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E7256331-32F6-4912-9928-31C6A3A44E81}" type="slidenum">
              <a:rPr lang="en-US"/>
              <a:pPr/>
              <a:t>4</a:t>
            </a:fld>
            <a:endParaRPr lang="en-US"/>
          </a:p>
        </p:txBody>
      </p:sp>
      <p:sp>
        <p:nvSpPr>
          <p:cNvPr id="482306" name="Rectangle 2"/>
          <p:cNvSpPr>
            <a:spLocks noChangeArrowheads="1"/>
          </p:cNvSpPr>
          <p:nvPr/>
        </p:nvSpPr>
        <p:spPr bwMode="auto">
          <a:xfrm>
            <a:off x="1257300" y="2133600"/>
            <a:ext cx="6553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71500" lvl="1" indent="-457200">
              <a:lnSpc>
                <a:spcPct val="90000"/>
              </a:lnSpc>
              <a:spcBef>
                <a:spcPct val="20000"/>
              </a:spcBef>
              <a:buClr>
                <a:srgbClr val="009999"/>
              </a:buClr>
              <a:buFont typeface="Wingdings" pitchFamily="2" charset="2"/>
              <a:buNone/>
            </a:pPr>
            <a:r>
              <a:rPr lang="en-US" sz="2800" dirty="0">
                <a:solidFill>
                  <a:schemeClr val="accent2"/>
                </a:solidFill>
                <a:latin typeface="Arial" charset="0"/>
              </a:rPr>
              <a:t>Reflect on a person who was a positive influence in your childhood.</a:t>
            </a:r>
          </a:p>
          <a:p>
            <a:pPr marL="571500" lvl="1" indent="-457200">
              <a:lnSpc>
                <a:spcPct val="90000"/>
              </a:lnSpc>
              <a:spcBef>
                <a:spcPct val="20000"/>
              </a:spcBef>
              <a:buClr>
                <a:srgbClr val="009999"/>
              </a:buClr>
              <a:buFont typeface="Wingdings" pitchFamily="2" charset="2"/>
              <a:buNone/>
            </a:pPr>
            <a:endParaRPr lang="en-US" sz="2800" dirty="0">
              <a:solidFill>
                <a:schemeClr val="accent2"/>
              </a:solidFill>
              <a:latin typeface="Arial" charset="0"/>
            </a:endParaRPr>
          </a:p>
          <a:p>
            <a:pPr marL="571500" lvl="1" indent="-457200">
              <a:lnSpc>
                <a:spcPct val="90000"/>
              </a:lnSpc>
              <a:spcBef>
                <a:spcPct val="20000"/>
              </a:spcBef>
              <a:buClr>
                <a:srgbClr val="009999"/>
              </a:buClr>
              <a:buFont typeface="Wingdings" pitchFamily="2" charset="2"/>
              <a:buAutoNum type="arabicPeriod"/>
            </a:pPr>
            <a:r>
              <a:rPr lang="en-US" sz="2800" dirty="0">
                <a:solidFill>
                  <a:schemeClr val="accent2"/>
                </a:solidFill>
                <a:latin typeface="Arial" charset="0"/>
              </a:rPr>
              <a:t>Think about the relationship.</a:t>
            </a:r>
          </a:p>
          <a:p>
            <a:pPr marL="571500" lvl="1" indent="-457200">
              <a:lnSpc>
                <a:spcPct val="90000"/>
              </a:lnSpc>
              <a:spcBef>
                <a:spcPct val="20000"/>
              </a:spcBef>
              <a:buClr>
                <a:srgbClr val="009999"/>
              </a:buClr>
              <a:buFont typeface="Wingdings" pitchFamily="2" charset="2"/>
              <a:buAutoNum type="arabicPeriod"/>
            </a:pPr>
            <a:r>
              <a:rPr lang="en-US" sz="2800" dirty="0">
                <a:solidFill>
                  <a:schemeClr val="accent2"/>
                </a:solidFill>
                <a:latin typeface="Arial" charset="0"/>
              </a:rPr>
              <a:t>How did that person make you feel?</a:t>
            </a:r>
          </a:p>
          <a:p>
            <a:pPr marL="571500" lvl="1" indent="-457200">
              <a:lnSpc>
                <a:spcPct val="90000"/>
              </a:lnSpc>
              <a:spcBef>
                <a:spcPct val="20000"/>
              </a:spcBef>
              <a:buClr>
                <a:srgbClr val="009999"/>
              </a:buClr>
              <a:buFont typeface="Wingdings" pitchFamily="2" charset="2"/>
              <a:buAutoNum type="arabicPeriod"/>
            </a:pPr>
            <a:r>
              <a:rPr lang="en-US" sz="2800" dirty="0">
                <a:solidFill>
                  <a:schemeClr val="accent2"/>
                </a:solidFill>
                <a:latin typeface="Arial" charset="0"/>
              </a:rPr>
              <a:t>What specific things attributed to this feeling</a:t>
            </a:r>
            <a:r>
              <a:rPr lang="en-US" sz="2800" dirty="0" smtClean="0">
                <a:solidFill>
                  <a:schemeClr val="accent2"/>
                </a:solidFill>
                <a:latin typeface="Arial" charset="0"/>
              </a:rPr>
              <a:t>?</a:t>
            </a:r>
          </a:p>
          <a:p>
            <a:pPr marL="571500" lvl="1" indent="-457200">
              <a:lnSpc>
                <a:spcPct val="90000"/>
              </a:lnSpc>
              <a:spcBef>
                <a:spcPct val="20000"/>
              </a:spcBef>
              <a:buClr>
                <a:srgbClr val="009999"/>
              </a:buClr>
              <a:buFont typeface="Wingdings" pitchFamily="2" charset="2"/>
              <a:buAutoNum type="arabicPeriod"/>
            </a:pPr>
            <a:endParaRPr lang="en-US" sz="2800" dirty="0">
              <a:solidFill>
                <a:schemeClr val="accent2"/>
              </a:solidFill>
              <a:latin typeface="Arial" charset="0"/>
            </a:endParaRPr>
          </a:p>
          <a:p>
            <a:pPr marL="114300" lvl="1">
              <a:lnSpc>
                <a:spcPct val="90000"/>
              </a:lnSpc>
              <a:spcBef>
                <a:spcPct val="20000"/>
              </a:spcBef>
              <a:buClr>
                <a:srgbClr val="009999"/>
              </a:buClr>
            </a:pPr>
            <a:r>
              <a:rPr lang="en-US" sz="2800" dirty="0" smtClean="0">
                <a:solidFill>
                  <a:schemeClr val="accent2"/>
                </a:solidFill>
                <a:latin typeface="Arial" charset="0"/>
              </a:rPr>
              <a:t>Article</a:t>
            </a:r>
            <a:endParaRPr lang="en-US" sz="2800" dirty="0" smtClean="0">
              <a:solidFill>
                <a:schemeClr val="accent2"/>
              </a:solidFill>
              <a:latin typeface="Arial" charset="0"/>
            </a:endParaRPr>
          </a:p>
        </p:txBody>
      </p:sp>
      <p:sp>
        <p:nvSpPr>
          <p:cNvPr id="482307" name="Rectangle 3"/>
          <p:cNvSpPr>
            <a:spLocks noChangeArrowheads="1"/>
          </p:cNvSpPr>
          <p:nvPr/>
        </p:nvSpPr>
        <p:spPr bwMode="auto">
          <a:xfrm>
            <a:off x="1295400" y="304800"/>
            <a:ext cx="64770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spcBef>
                <a:spcPct val="20000"/>
              </a:spcBef>
              <a:buClr>
                <a:srgbClr val="000066"/>
              </a:buClr>
              <a:buFont typeface="Wingdings 3" pitchFamily="18" charset="2"/>
              <a:buNone/>
            </a:pPr>
            <a:r>
              <a:rPr lang="en-US" sz="3600" dirty="0">
                <a:solidFill>
                  <a:srgbClr val="660033"/>
                </a:solidFill>
                <a:latin typeface="Arial Rounded MT Bold" pitchFamily="34" charset="0"/>
              </a:rPr>
              <a:t>Understanding</a:t>
            </a:r>
            <a:r>
              <a:rPr lang="en-US" sz="3400" dirty="0">
                <a:solidFill>
                  <a:srgbClr val="660033"/>
                </a:solidFill>
                <a:latin typeface="Arial Rounded MT Bold" pitchFamily="34" charset="0"/>
              </a:rPr>
              <a:t> Relationships</a:t>
            </a:r>
          </a:p>
        </p:txBody>
      </p:sp>
    </p:spTree>
    <p:extLst>
      <p:ext uri="{BB962C8B-B14F-4D97-AF65-F5344CB8AC3E}">
        <p14:creationId xmlns:p14="http://schemas.microsoft.com/office/powerpoint/2010/main" val="426026716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p:txBody>
          <a:bodyPr/>
          <a:lstStyle/>
          <a:p>
            <a:fld id="{8F1471D9-9079-4D3E-971F-5151E0DF3D22}" type="slidenum">
              <a:rPr lang="en-US"/>
              <a:pPr/>
              <a:t>40</a:t>
            </a:fld>
            <a:endParaRPr lang="en-US"/>
          </a:p>
        </p:txBody>
      </p:sp>
      <p:sp>
        <p:nvSpPr>
          <p:cNvPr id="732162" name="Rectangle 2"/>
          <p:cNvSpPr>
            <a:spLocks noGrp="1" noChangeArrowheads="1"/>
          </p:cNvSpPr>
          <p:nvPr>
            <p:ph type="body" idx="4294967295"/>
          </p:nvPr>
        </p:nvSpPr>
        <p:spPr>
          <a:xfrm>
            <a:off x="1371600" y="1524000"/>
            <a:ext cx="6545263" cy="3937000"/>
          </a:xfrm>
        </p:spPr>
        <p:txBody>
          <a:bodyPr/>
          <a:lstStyle/>
          <a:p>
            <a:pPr marL="0" indent="0" algn="ctr">
              <a:lnSpc>
                <a:spcPct val="90000"/>
              </a:lnSpc>
              <a:buFont typeface="Wingdings 3" pitchFamily="18" charset="2"/>
              <a:buNone/>
            </a:pPr>
            <a:r>
              <a:rPr lang="en-US" sz="3000" dirty="0">
                <a:solidFill>
                  <a:schemeClr val="accent2"/>
                </a:solidFill>
                <a:cs typeface="Times New Roman" pitchFamily="18" charset="0"/>
              </a:rPr>
              <a:t>“Culturally relevant teachers identify and build on children’s strengths and interests and adapt assessment and teaching practices to the cognitive styles and language needs of the class”</a:t>
            </a:r>
            <a:r>
              <a:rPr lang="en-US" sz="2400" dirty="0">
                <a:solidFill>
                  <a:schemeClr val="accent2"/>
                </a:solidFill>
                <a:cs typeface="Times New Roman" pitchFamily="18" charset="0"/>
              </a:rPr>
              <a:t>         </a:t>
            </a:r>
          </a:p>
          <a:p>
            <a:pPr marL="0" indent="0" algn="r">
              <a:lnSpc>
                <a:spcPct val="90000"/>
              </a:lnSpc>
              <a:buFont typeface="Wingdings 3" pitchFamily="18" charset="2"/>
              <a:buNone/>
            </a:pPr>
            <a:r>
              <a:rPr lang="en-US" sz="2000" dirty="0">
                <a:solidFill>
                  <a:srgbClr val="009999"/>
                </a:solidFill>
                <a:latin typeface="Arial" charset="0"/>
                <a:cs typeface="Times New Roman" pitchFamily="18" charset="0"/>
              </a:rPr>
              <a:t>  </a:t>
            </a:r>
            <a:r>
              <a:rPr lang="en-US" sz="2000" dirty="0">
                <a:solidFill>
                  <a:schemeClr val="accent2"/>
                </a:solidFill>
                <a:latin typeface="Arial" charset="0"/>
                <a:cs typeface="Times New Roman" pitchFamily="18" charset="0"/>
              </a:rPr>
              <a:t>- </a:t>
            </a:r>
            <a:r>
              <a:rPr lang="en-US" sz="2000" dirty="0">
                <a:solidFill>
                  <a:schemeClr val="accent2"/>
                </a:solidFill>
                <a:latin typeface="Arial" charset="0"/>
              </a:rPr>
              <a:t>McIntyre, 1996</a:t>
            </a:r>
            <a:r>
              <a:rPr lang="en-US" sz="2000" dirty="0">
                <a:solidFill>
                  <a:schemeClr val="accent2"/>
                </a:solidFill>
              </a:rPr>
              <a:t> </a:t>
            </a:r>
          </a:p>
        </p:txBody>
      </p:sp>
    </p:spTree>
    <p:extLst>
      <p:ext uri="{BB962C8B-B14F-4D97-AF65-F5344CB8AC3E}">
        <p14:creationId xmlns:p14="http://schemas.microsoft.com/office/powerpoint/2010/main" val="1466954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idx="1"/>
          </p:nvPr>
        </p:nvSpPr>
        <p:spPr>
          <a:xfrm>
            <a:off x="990600" y="1676400"/>
            <a:ext cx="7202488" cy="4064000"/>
          </a:xfrm>
        </p:spPr>
        <p:txBody>
          <a:bodyPr>
            <a:normAutofit/>
          </a:bodyPr>
          <a:lstStyle/>
          <a:p>
            <a:pPr marL="568325" lvl="1" indent="-454025">
              <a:lnSpc>
                <a:spcPct val="80000"/>
              </a:lnSpc>
              <a:buClr>
                <a:srgbClr val="009999"/>
              </a:buClr>
              <a:buFont typeface="Comic Sans MS" pitchFamily="66" charset="0"/>
              <a:buChar char="●"/>
            </a:pPr>
            <a:r>
              <a:rPr lang="en-US" sz="3200" dirty="0">
                <a:solidFill>
                  <a:schemeClr val="accent2"/>
                </a:solidFill>
              </a:rPr>
              <a:t>Recognizes the diversity of culture, language backgrounds and prior knowledge</a:t>
            </a:r>
          </a:p>
          <a:p>
            <a:pPr marL="1081088" lvl="2" indent="-333375">
              <a:lnSpc>
                <a:spcPct val="80000"/>
              </a:lnSpc>
              <a:buClr>
                <a:srgbClr val="009999"/>
              </a:buClr>
              <a:buFont typeface="Comic Sans MS" pitchFamily="66" charset="0"/>
              <a:buChar char="–"/>
            </a:pPr>
            <a:r>
              <a:rPr lang="en-US" sz="3200" dirty="0">
                <a:solidFill>
                  <a:schemeClr val="accent2"/>
                </a:solidFill>
              </a:rPr>
              <a:t>Utilizes culture as a vehicle for learning</a:t>
            </a:r>
          </a:p>
          <a:p>
            <a:pPr marL="568325" lvl="1" indent="-454025">
              <a:lnSpc>
                <a:spcPct val="80000"/>
              </a:lnSpc>
              <a:buClr>
                <a:srgbClr val="009999"/>
              </a:buClr>
              <a:buFont typeface="Comic Sans MS" pitchFamily="66" charset="0"/>
              <a:buChar char="●"/>
            </a:pPr>
            <a:r>
              <a:rPr lang="en-US" sz="3200" dirty="0">
                <a:solidFill>
                  <a:schemeClr val="accent2"/>
                </a:solidFill>
              </a:rPr>
              <a:t>ECE serves as mediator to minimize cultural and discontinuity</a:t>
            </a:r>
          </a:p>
        </p:txBody>
      </p:sp>
      <p:sp>
        <p:nvSpPr>
          <p:cNvPr id="4" name="Slide Number Placeholder 3"/>
          <p:cNvSpPr>
            <a:spLocks noGrp="1"/>
          </p:cNvSpPr>
          <p:nvPr>
            <p:ph type="sldNum" sz="quarter" idx="12"/>
          </p:nvPr>
        </p:nvSpPr>
        <p:spPr/>
        <p:txBody>
          <a:bodyPr/>
          <a:lstStyle/>
          <a:p>
            <a:fld id="{F88146CD-E0F8-4CF7-87DF-FF9BD46FC80C}" type="slidenum">
              <a:rPr lang="en-US"/>
              <a:pPr/>
              <a:t>41</a:t>
            </a:fld>
            <a:endParaRPr lang="en-US"/>
          </a:p>
        </p:txBody>
      </p:sp>
      <p:sp>
        <p:nvSpPr>
          <p:cNvPr id="734211" name="Rectangle 3"/>
          <p:cNvSpPr>
            <a:spLocks noChangeArrowheads="1"/>
          </p:cNvSpPr>
          <p:nvPr/>
        </p:nvSpPr>
        <p:spPr bwMode="auto">
          <a:xfrm>
            <a:off x="1524000" y="457200"/>
            <a:ext cx="5105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200" dirty="0">
                <a:solidFill>
                  <a:srgbClr val="660033"/>
                </a:solidFill>
                <a:latin typeface="Arial Rounded MT Bold" pitchFamily="34" charset="0"/>
              </a:rPr>
              <a:t>“Goodness of Fit”</a:t>
            </a:r>
          </a:p>
        </p:txBody>
      </p:sp>
    </p:spTree>
    <p:extLst>
      <p:ext uri="{BB962C8B-B14F-4D97-AF65-F5344CB8AC3E}">
        <p14:creationId xmlns:p14="http://schemas.microsoft.com/office/powerpoint/2010/main" val="164595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C14B50A-18BE-41FD-A00D-5EE2E953E3F2}" type="slidenum">
              <a:rPr lang="en-US"/>
              <a:pPr/>
              <a:t>42</a:t>
            </a:fld>
            <a:endParaRPr lang="en-US"/>
          </a:p>
        </p:txBody>
      </p:sp>
      <p:sp>
        <p:nvSpPr>
          <p:cNvPr id="736258" name="Rectangle 2"/>
          <p:cNvSpPr>
            <a:spLocks noChangeArrowheads="1"/>
          </p:cNvSpPr>
          <p:nvPr/>
        </p:nvSpPr>
        <p:spPr bwMode="auto">
          <a:xfrm>
            <a:off x="990600" y="2050473"/>
            <a:ext cx="6705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90000"/>
              </a:lnSpc>
              <a:spcBef>
                <a:spcPct val="20000"/>
              </a:spcBef>
              <a:buClr>
                <a:srgbClr val="000066"/>
              </a:buClr>
              <a:buFont typeface="Wingdings 3" pitchFamily="18" charset="2"/>
              <a:buNone/>
            </a:pPr>
            <a:r>
              <a:rPr lang="en-US" sz="2800" dirty="0">
                <a:solidFill>
                  <a:schemeClr val="accent2"/>
                </a:solidFill>
                <a:cs typeface="Times New Roman" pitchFamily="18" charset="0"/>
              </a:rPr>
              <a:t>“Erasing a child’s language or cultural patterns of  language use is a great loss for the child. Children’s identities and senses of self are inextricably linked to the language they speak and the culture to which they have been socialized … All of the affectionate talk and interpersonal communications of their childhoods and family life are embedded in their languages and cultures.” </a:t>
            </a:r>
            <a:endParaRPr lang="en-US" sz="2800" dirty="0">
              <a:solidFill>
                <a:schemeClr val="accent2"/>
              </a:solidFill>
            </a:endParaRPr>
          </a:p>
        </p:txBody>
      </p:sp>
      <p:sp>
        <p:nvSpPr>
          <p:cNvPr id="736259" name="Text Box 3"/>
          <p:cNvSpPr txBox="1">
            <a:spLocks noChangeArrowheads="1"/>
          </p:cNvSpPr>
          <p:nvPr/>
        </p:nvSpPr>
        <p:spPr bwMode="auto">
          <a:xfrm>
            <a:off x="4495800" y="59436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800" dirty="0">
                <a:solidFill>
                  <a:schemeClr val="accent2"/>
                </a:solidFill>
                <a:latin typeface="Arial" charset="0"/>
              </a:rPr>
              <a:t>-   Espinosa, p. 42</a:t>
            </a:r>
          </a:p>
        </p:txBody>
      </p:sp>
      <p:sp>
        <p:nvSpPr>
          <p:cNvPr id="736260" name="Rectangle 4"/>
          <p:cNvSpPr>
            <a:spLocks noChangeArrowheads="1"/>
          </p:cNvSpPr>
          <p:nvPr/>
        </p:nvSpPr>
        <p:spPr bwMode="auto">
          <a:xfrm>
            <a:off x="1143000" y="152400"/>
            <a:ext cx="6553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200" dirty="0">
                <a:solidFill>
                  <a:srgbClr val="660033"/>
                </a:solidFill>
                <a:latin typeface="Arial Rounded MT Bold" pitchFamily="34" charset="0"/>
              </a:rPr>
              <a:t>Cultural and Linguistic </a:t>
            </a:r>
            <a:br>
              <a:rPr lang="en-US" sz="3200" dirty="0">
                <a:solidFill>
                  <a:srgbClr val="660033"/>
                </a:solidFill>
                <a:latin typeface="Arial Rounded MT Bold" pitchFamily="34" charset="0"/>
              </a:rPr>
            </a:br>
            <a:r>
              <a:rPr lang="en-US" sz="3200" dirty="0">
                <a:solidFill>
                  <a:srgbClr val="660033"/>
                </a:solidFill>
                <a:latin typeface="Arial Rounded MT Bold" pitchFamily="34" charset="0"/>
              </a:rPr>
              <a:t>Identity Displacement</a:t>
            </a:r>
          </a:p>
        </p:txBody>
      </p:sp>
    </p:spTree>
    <p:extLst>
      <p:ext uri="{BB962C8B-B14F-4D97-AF65-F5344CB8AC3E}">
        <p14:creationId xmlns:p14="http://schemas.microsoft.com/office/powerpoint/2010/main" val="2128209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idx="1"/>
          </p:nvPr>
        </p:nvSpPr>
        <p:spPr>
          <a:xfrm>
            <a:off x="304800" y="1752600"/>
            <a:ext cx="7848600" cy="4572000"/>
          </a:xfrm>
        </p:spPr>
        <p:txBody>
          <a:bodyPr>
            <a:normAutofit/>
          </a:bodyPr>
          <a:lstStyle/>
          <a:p>
            <a:pPr marL="533400" indent="-533400">
              <a:buClr>
                <a:srgbClr val="009999"/>
              </a:buClr>
              <a:buFont typeface="Wingdings" pitchFamily="2" charset="2"/>
              <a:buChar char="§"/>
            </a:pPr>
            <a:r>
              <a:rPr lang="en-US" sz="2400" dirty="0">
                <a:solidFill>
                  <a:schemeClr val="accent2"/>
                </a:solidFill>
              </a:rPr>
              <a:t>Recognizes children as individuals</a:t>
            </a:r>
          </a:p>
          <a:p>
            <a:pPr marL="914400" lvl="1" indent="-457200">
              <a:buClr>
                <a:srgbClr val="009999"/>
              </a:buClr>
              <a:buFont typeface="Comic Sans MS" pitchFamily="66" charset="0"/>
              <a:buChar char="–"/>
            </a:pPr>
            <a:r>
              <a:rPr lang="en-US" sz="2000" dirty="0">
                <a:solidFill>
                  <a:schemeClr val="accent2"/>
                </a:solidFill>
              </a:rPr>
              <a:t>Members of a cultural group</a:t>
            </a:r>
          </a:p>
          <a:p>
            <a:pPr marL="533400" indent="-533400">
              <a:buClr>
                <a:srgbClr val="009999"/>
              </a:buClr>
              <a:buFont typeface="Wingdings" pitchFamily="2" charset="2"/>
              <a:buChar char="§"/>
            </a:pPr>
            <a:r>
              <a:rPr lang="en-US" sz="2400" dirty="0">
                <a:solidFill>
                  <a:schemeClr val="accent2"/>
                </a:solidFill>
              </a:rPr>
              <a:t>Incorporates knowledge of culture into classroom programs and instruction.</a:t>
            </a:r>
          </a:p>
          <a:p>
            <a:pPr marL="914400" lvl="1" indent="-457200">
              <a:buClr>
                <a:srgbClr val="009999"/>
              </a:buClr>
              <a:buFont typeface="Comic Sans MS" pitchFamily="66" charset="0"/>
              <a:buChar char="–"/>
            </a:pPr>
            <a:r>
              <a:rPr lang="en-US" sz="2000" dirty="0">
                <a:solidFill>
                  <a:schemeClr val="accent2"/>
                </a:solidFill>
              </a:rPr>
              <a:t>Fosters cultural continuity</a:t>
            </a:r>
          </a:p>
          <a:p>
            <a:pPr marL="914400" lvl="1" indent="-457200">
              <a:buClr>
                <a:srgbClr val="009999"/>
              </a:buClr>
              <a:buFont typeface="Comic Sans MS" pitchFamily="66" charset="0"/>
              <a:buChar char="–"/>
            </a:pPr>
            <a:r>
              <a:rPr lang="en-US" sz="2000" dirty="0">
                <a:solidFill>
                  <a:schemeClr val="accent2"/>
                </a:solidFill>
              </a:rPr>
              <a:t>Validates home culture and language</a:t>
            </a:r>
          </a:p>
          <a:p>
            <a:pPr marL="914400" lvl="1" indent="-457200">
              <a:buClr>
                <a:srgbClr val="009999"/>
              </a:buClr>
              <a:buFont typeface="Comic Sans MS" pitchFamily="66" charset="0"/>
              <a:buChar char="–"/>
            </a:pPr>
            <a:r>
              <a:rPr lang="en-US" sz="2000" dirty="0">
                <a:solidFill>
                  <a:schemeClr val="accent2"/>
                </a:solidFill>
              </a:rPr>
              <a:t>Draws on children’s experiences and background knowledge</a:t>
            </a:r>
          </a:p>
          <a:p>
            <a:pPr marL="533400" indent="-533400">
              <a:buClr>
                <a:srgbClr val="009999"/>
              </a:buClr>
              <a:buFont typeface="Wingdings" pitchFamily="2" charset="2"/>
              <a:buChar char="§"/>
            </a:pPr>
            <a:r>
              <a:rPr lang="en-US" sz="2400" dirty="0">
                <a:solidFill>
                  <a:schemeClr val="accent2"/>
                </a:solidFill>
              </a:rPr>
              <a:t>Celebrates contributions of ethnic/cultural groups</a:t>
            </a:r>
          </a:p>
          <a:p>
            <a:pPr marL="533400" indent="-533400">
              <a:buClr>
                <a:srgbClr val="009999"/>
              </a:buClr>
              <a:buFont typeface="Wingdings" pitchFamily="2" charset="2"/>
              <a:buChar char="§"/>
            </a:pPr>
            <a:r>
              <a:rPr lang="en-US" sz="2400" dirty="0">
                <a:solidFill>
                  <a:schemeClr val="accent2"/>
                </a:solidFill>
              </a:rPr>
              <a:t>Promotes self-esteem and self-efficacy</a:t>
            </a:r>
          </a:p>
          <a:p>
            <a:pPr marL="533400" indent="-533400">
              <a:buClr>
                <a:srgbClr val="009999"/>
              </a:buClr>
              <a:buFont typeface="Wingdings" pitchFamily="2" charset="2"/>
              <a:buChar char="§"/>
            </a:pPr>
            <a:r>
              <a:rPr lang="en-US" sz="2400" dirty="0">
                <a:solidFill>
                  <a:schemeClr val="accent2"/>
                </a:solidFill>
              </a:rPr>
              <a:t>Creates common understanding for </a:t>
            </a:r>
            <a:r>
              <a:rPr lang="en-US" sz="2400" u="sng" dirty="0">
                <a:solidFill>
                  <a:schemeClr val="accent2"/>
                </a:solidFill>
              </a:rPr>
              <a:t>all</a:t>
            </a:r>
            <a:r>
              <a:rPr lang="en-US" sz="2400" dirty="0">
                <a:solidFill>
                  <a:schemeClr val="accent2"/>
                </a:solidFill>
              </a:rPr>
              <a:t> children</a:t>
            </a:r>
          </a:p>
        </p:txBody>
      </p:sp>
      <p:sp>
        <p:nvSpPr>
          <p:cNvPr id="4" name="Slide Number Placeholder 3"/>
          <p:cNvSpPr>
            <a:spLocks noGrp="1"/>
          </p:cNvSpPr>
          <p:nvPr>
            <p:ph type="sldNum" sz="quarter" idx="12"/>
          </p:nvPr>
        </p:nvSpPr>
        <p:spPr/>
        <p:txBody>
          <a:bodyPr/>
          <a:lstStyle/>
          <a:p>
            <a:fld id="{2C6D28E3-F3CA-485E-837A-7867C619077D}" type="slidenum">
              <a:rPr lang="en-US"/>
              <a:pPr/>
              <a:t>43</a:t>
            </a:fld>
            <a:endParaRPr lang="en-US"/>
          </a:p>
        </p:txBody>
      </p:sp>
      <p:sp>
        <p:nvSpPr>
          <p:cNvPr id="744451" name="Rectangle 3"/>
          <p:cNvSpPr>
            <a:spLocks noChangeArrowheads="1"/>
          </p:cNvSpPr>
          <p:nvPr/>
        </p:nvSpPr>
        <p:spPr bwMode="auto">
          <a:xfrm>
            <a:off x="990600" y="443345"/>
            <a:ext cx="6629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200" dirty="0">
                <a:solidFill>
                  <a:srgbClr val="660033"/>
                </a:solidFill>
                <a:latin typeface="Arial Rounded MT Bold" pitchFamily="34" charset="0"/>
              </a:rPr>
              <a:t>Culturally Relevant Curricula &amp; Pedagogy</a:t>
            </a:r>
          </a:p>
        </p:txBody>
      </p:sp>
    </p:spTree>
    <p:extLst>
      <p:ext uri="{BB962C8B-B14F-4D97-AF65-F5344CB8AC3E}">
        <p14:creationId xmlns:p14="http://schemas.microsoft.com/office/powerpoint/2010/main" val="341727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idx="1"/>
          </p:nvPr>
        </p:nvSpPr>
        <p:spPr>
          <a:xfrm>
            <a:off x="381000" y="1371600"/>
            <a:ext cx="8153400" cy="4800600"/>
          </a:xfrm>
        </p:spPr>
        <p:txBody>
          <a:bodyPr>
            <a:noAutofit/>
          </a:bodyPr>
          <a:lstStyle/>
          <a:p>
            <a:pPr marL="401638" indent="-401638">
              <a:buClr>
                <a:srgbClr val="009999"/>
              </a:buClr>
              <a:buFont typeface="Wingdings" pitchFamily="2" charset="2"/>
              <a:buChar char="§"/>
            </a:pPr>
            <a:r>
              <a:rPr lang="en-US" sz="2800" dirty="0">
                <a:solidFill>
                  <a:schemeClr val="accent2"/>
                </a:solidFill>
              </a:rPr>
              <a:t>Get to know the culture of the child and family</a:t>
            </a:r>
          </a:p>
          <a:p>
            <a:pPr marL="401638" indent="-401638">
              <a:buClr>
                <a:srgbClr val="009999"/>
              </a:buClr>
              <a:buFont typeface="Wingdings" pitchFamily="2" charset="2"/>
              <a:buChar char="§"/>
            </a:pPr>
            <a:r>
              <a:rPr lang="en-US" sz="2800" dirty="0">
                <a:solidFill>
                  <a:schemeClr val="accent2"/>
                </a:solidFill>
              </a:rPr>
              <a:t>Provide meaning-based and balanced literacy programs</a:t>
            </a:r>
          </a:p>
          <a:p>
            <a:pPr marL="1081088" lvl="1" indent="-333375">
              <a:buClr>
                <a:srgbClr val="009999"/>
              </a:buClr>
              <a:buFont typeface="Comic Sans MS" pitchFamily="66" charset="0"/>
              <a:buChar char="–"/>
            </a:pPr>
            <a:r>
              <a:rPr lang="en-US" dirty="0">
                <a:solidFill>
                  <a:schemeClr val="accent2"/>
                </a:solidFill>
              </a:rPr>
              <a:t>Draw on children’s experiences and background knowledge</a:t>
            </a:r>
          </a:p>
          <a:p>
            <a:pPr marL="1081088" lvl="1" indent="-333375">
              <a:buClr>
                <a:srgbClr val="009999"/>
              </a:buClr>
              <a:buFont typeface="Comic Sans MS" pitchFamily="66" charset="0"/>
              <a:buChar char="–"/>
            </a:pPr>
            <a:r>
              <a:rPr lang="en-US" dirty="0">
                <a:solidFill>
                  <a:schemeClr val="accent2"/>
                </a:solidFill>
              </a:rPr>
              <a:t>Provide literacy experiences beyond the classroom</a:t>
            </a:r>
          </a:p>
          <a:p>
            <a:pPr marL="401638" indent="-401638">
              <a:buClr>
                <a:srgbClr val="009999"/>
              </a:buClr>
              <a:buFont typeface="Wingdings" pitchFamily="2" charset="2"/>
              <a:buChar char="§"/>
            </a:pPr>
            <a:r>
              <a:rPr lang="en-US" sz="2800" dirty="0">
                <a:solidFill>
                  <a:schemeClr val="accent2"/>
                </a:solidFill>
              </a:rPr>
              <a:t>Build on language capacities </a:t>
            </a:r>
          </a:p>
          <a:p>
            <a:pPr marL="1081088" lvl="1" indent="-333375">
              <a:buClr>
                <a:srgbClr val="009999"/>
              </a:buClr>
              <a:buFont typeface="Comic Sans MS" pitchFamily="66" charset="0"/>
              <a:buChar char="–"/>
            </a:pPr>
            <a:r>
              <a:rPr lang="en-US" dirty="0">
                <a:solidFill>
                  <a:schemeClr val="accent2"/>
                </a:solidFill>
              </a:rPr>
              <a:t>Role of home language on second language acquisition</a:t>
            </a:r>
          </a:p>
          <a:p>
            <a:pPr marL="401638" indent="-401638">
              <a:buClr>
                <a:srgbClr val="009999"/>
              </a:buClr>
              <a:buFont typeface="Wingdings" pitchFamily="2" charset="2"/>
              <a:buChar char="§"/>
            </a:pPr>
            <a:r>
              <a:rPr lang="en-US" sz="2800" dirty="0">
                <a:solidFill>
                  <a:schemeClr val="accent2"/>
                </a:solidFill>
              </a:rPr>
              <a:t>Extend language abilities of school personnel</a:t>
            </a:r>
          </a:p>
        </p:txBody>
      </p:sp>
      <p:sp>
        <p:nvSpPr>
          <p:cNvPr id="4" name="Slide Number Placeholder 3"/>
          <p:cNvSpPr>
            <a:spLocks noGrp="1"/>
          </p:cNvSpPr>
          <p:nvPr>
            <p:ph type="sldNum" sz="quarter" idx="12"/>
          </p:nvPr>
        </p:nvSpPr>
        <p:spPr/>
        <p:txBody>
          <a:bodyPr/>
          <a:lstStyle/>
          <a:p>
            <a:fld id="{23BAFDE7-7E39-4D2A-B492-C7074174C747}" type="slidenum">
              <a:rPr lang="en-US"/>
              <a:pPr/>
              <a:t>44</a:t>
            </a:fld>
            <a:endParaRPr lang="en-US"/>
          </a:p>
        </p:txBody>
      </p:sp>
      <p:sp>
        <p:nvSpPr>
          <p:cNvPr id="746499" name="Rectangle 3"/>
          <p:cNvSpPr>
            <a:spLocks noChangeArrowheads="1"/>
          </p:cNvSpPr>
          <p:nvPr/>
        </p:nvSpPr>
        <p:spPr bwMode="auto">
          <a:xfrm>
            <a:off x="1219200" y="228600"/>
            <a:ext cx="6477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200" dirty="0">
                <a:solidFill>
                  <a:srgbClr val="660033"/>
                </a:solidFill>
                <a:latin typeface="Arial Rounded MT Bold" pitchFamily="34" charset="0"/>
              </a:rPr>
              <a:t>Instructional Strategies and Approaches</a:t>
            </a:r>
          </a:p>
        </p:txBody>
      </p:sp>
    </p:spTree>
    <p:extLst>
      <p:ext uri="{BB962C8B-B14F-4D97-AF65-F5344CB8AC3E}">
        <p14:creationId xmlns:p14="http://schemas.microsoft.com/office/powerpoint/2010/main" val="326804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idx="1"/>
          </p:nvPr>
        </p:nvSpPr>
        <p:spPr>
          <a:xfrm>
            <a:off x="762000" y="1371600"/>
            <a:ext cx="6477000" cy="4114800"/>
          </a:xfrm>
        </p:spPr>
        <p:txBody>
          <a:bodyPr>
            <a:noAutofit/>
          </a:bodyPr>
          <a:lstStyle/>
          <a:p>
            <a:pPr marL="346075" indent="-346075">
              <a:lnSpc>
                <a:spcPct val="90000"/>
              </a:lnSpc>
              <a:buClr>
                <a:srgbClr val="009999"/>
              </a:buClr>
              <a:buFont typeface="Wingdings" pitchFamily="2" charset="2"/>
              <a:buChar char="§"/>
            </a:pPr>
            <a:r>
              <a:rPr lang="en-US" sz="2800" dirty="0">
                <a:solidFill>
                  <a:schemeClr val="accent2"/>
                </a:solidFill>
              </a:rPr>
              <a:t>Utilize culturally &amp; linguistically diverse resources in classroom activities and curriculum instruction </a:t>
            </a:r>
          </a:p>
          <a:p>
            <a:pPr marL="914400" lvl="1" indent="-401638">
              <a:lnSpc>
                <a:spcPct val="90000"/>
              </a:lnSpc>
              <a:buClr>
                <a:srgbClr val="009999"/>
              </a:buClr>
              <a:buFont typeface="Comic Sans MS" pitchFamily="66" charset="0"/>
              <a:buChar char="–"/>
            </a:pPr>
            <a:r>
              <a:rPr lang="en-US" dirty="0">
                <a:solidFill>
                  <a:schemeClr val="accent2"/>
                </a:solidFill>
              </a:rPr>
              <a:t>Picture books that portray positive multiracial, multiethnic &amp; physically challenged individuals as well as diverse SES environments</a:t>
            </a:r>
          </a:p>
          <a:p>
            <a:pPr marL="914400" lvl="1" indent="-401638">
              <a:lnSpc>
                <a:spcPct val="90000"/>
              </a:lnSpc>
              <a:buClr>
                <a:srgbClr val="009999"/>
              </a:buClr>
              <a:buFont typeface="Comic Sans MS" pitchFamily="66" charset="0"/>
              <a:buChar char="–"/>
            </a:pPr>
            <a:r>
              <a:rPr lang="en-US" dirty="0">
                <a:solidFill>
                  <a:schemeClr val="accent2"/>
                </a:solidFill>
              </a:rPr>
              <a:t>Poetry and song </a:t>
            </a:r>
          </a:p>
          <a:p>
            <a:pPr marL="914400" lvl="1" indent="-401638">
              <a:lnSpc>
                <a:spcPct val="90000"/>
              </a:lnSpc>
              <a:buClr>
                <a:srgbClr val="009999"/>
              </a:buClr>
              <a:buFont typeface="Comic Sans MS" pitchFamily="66" charset="0"/>
              <a:buChar char="–"/>
            </a:pPr>
            <a:r>
              <a:rPr lang="en-US" dirty="0">
                <a:solidFill>
                  <a:schemeClr val="accent2"/>
                </a:solidFill>
              </a:rPr>
              <a:t>Visuals </a:t>
            </a:r>
          </a:p>
          <a:p>
            <a:pPr marL="346075" indent="-346075">
              <a:lnSpc>
                <a:spcPct val="90000"/>
              </a:lnSpc>
              <a:buClr>
                <a:srgbClr val="009999"/>
              </a:buClr>
              <a:buFont typeface="Wingdings" pitchFamily="2" charset="2"/>
              <a:buChar char="§"/>
            </a:pPr>
            <a:r>
              <a:rPr lang="en-US" sz="2800" dirty="0">
                <a:solidFill>
                  <a:schemeClr val="accent2"/>
                </a:solidFill>
              </a:rPr>
              <a:t>Engage parents </a:t>
            </a:r>
          </a:p>
          <a:p>
            <a:pPr marL="346075" indent="-346075">
              <a:lnSpc>
                <a:spcPct val="90000"/>
              </a:lnSpc>
              <a:buClr>
                <a:srgbClr val="009999"/>
              </a:buClr>
              <a:buFont typeface="Wingdings" pitchFamily="2" charset="2"/>
              <a:buChar char="§"/>
            </a:pPr>
            <a:r>
              <a:rPr lang="en-US" sz="2800" dirty="0">
                <a:solidFill>
                  <a:schemeClr val="accent2"/>
                </a:solidFill>
              </a:rPr>
              <a:t>Enlist community resources</a:t>
            </a:r>
          </a:p>
          <a:p>
            <a:pPr marL="346075" indent="-346075">
              <a:lnSpc>
                <a:spcPct val="90000"/>
              </a:lnSpc>
              <a:buClr>
                <a:srgbClr val="009999"/>
              </a:buClr>
              <a:buFont typeface="Wingdings" pitchFamily="2" charset="2"/>
              <a:buChar char="§"/>
            </a:pPr>
            <a:r>
              <a:rPr lang="en-US" sz="2800" dirty="0">
                <a:solidFill>
                  <a:schemeClr val="accent2"/>
                </a:solidFill>
              </a:rPr>
              <a:t>Celebrate contributions of heritage!</a:t>
            </a:r>
          </a:p>
        </p:txBody>
      </p:sp>
      <p:sp>
        <p:nvSpPr>
          <p:cNvPr id="4" name="Slide Number Placeholder 3"/>
          <p:cNvSpPr>
            <a:spLocks noGrp="1"/>
          </p:cNvSpPr>
          <p:nvPr>
            <p:ph type="sldNum" sz="quarter" idx="12"/>
          </p:nvPr>
        </p:nvSpPr>
        <p:spPr/>
        <p:txBody>
          <a:bodyPr/>
          <a:lstStyle/>
          <a:p>
            <a:fld id="{AABAF63C-DD71-4D59-B373-27C9050A23DC}" type="slidenum">
              <a:rPr lang="en-US"/>
              <a:pPr/>
              <a:t>45</a:t>
            </a:fld>
            <a:endParaRPr lang="en-US"/>
          </a:p>
        </p:txBody>
      </p:sp>
      <p:sp>
        <p:nvSpPr>
          <p:cNvPr id="748547" name="Rectangle 3"/>
          <p:cNvSpPr>
            <a:spLocks noChangeArrowheads="1"/>
          </p:cNvSpPr>
          <p:nvPr/>
        </p:nvSpPr>
        <p:spPr bwMode="auto">
          <a:xfrm>
            <a:off x="1371600" y="304800"/>
            <a:ext cx="6629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200" dirty="0">
                <a:solidFill>
                  <a:srgbClr val="660033"/>
                </a:solidFill>
                <a:latin typeface="Arial Rounded MT Bold" pitchFamily="34" charset="0"/>
              </a:rPr>
              <a:t>Instructional Strategies </a:t>
            </a:r>
          </a:p>
        </p:txBody>
      </p:sp>
    </p:spTree>
    <p:extLst>
      <p:ext uri="{BB962C8B-B14F-4D97-AF65-F5344CB8AC3E}">
        <p14:creationId xmlns:p14="http://schemas.microsoft.com/office/powerpoint/2010/main" val="2237761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5" name="Rectangle 3"/>
          <p:cNvSpPr>
            <a:spLocks noGrp="1" noChangeArrowheads="1"/>
          </p:cNvSpPr>
          <p:nvPr>
            <p:ph idx="1"/>
          </p:nvPr>
        </p:nvSpPr>
        <p:spPr>
          <a:xfrm>
            <a:off x="381000" y="1524000"/>
            <a:ext cx="7924800" cy="4375150"/>
          </a:xfrm>
        </p:spPr>
        <p:txBody>
          <a:bodyPr>
            <a:noAutofit/>
          </a:bodyPr>
          <a:lstStyle/>
          <a:p>
            <a:pPr>
              <a:lnSpc>
                <a:spcPct val="80000"/>
              </a:lnSpc>
              <a:buFont typeface="Wingdings" pitchFamily="2" charset="2"/>
              <a:buChar char="§"/>
            </a:pPr>
            <a:r>
              <a:rPr lang="en-US" sz="2800" dirty="0" smtClean="0">
                <a:solidFill>
                  <a:schemeClr val="accent2"/>
                </a:solidFill>
              </a:rPr>
              <a:t>Early </a:t>
            </a:r>
            <a:r>
              <a:rPr lang="en-US" sz="2800" dirty="0">
                <a:solidFill>
                  <a:schemeClr val="accent2"/>
                </a:solidFill>
              </a:rPr>
              <a:t>Social-emotional development is influenced by many factors including culture. </a:t>
            </a:r>
          </a:p>
          <a:p>
            <a:pPr>
              <a:lnSpc>
                <a:spcPct val="80000"/>
              </a:lnSpc>
              <a:buFont typeface="Wingdings" pitchFamily="2" charset="2"/>
              <a:buChar char="§"/>
            </a:pPr>
            <a:r>
              <a:rPr lang="en-US" sz="2800" dirty="0">
                <a:solidFill>
                  <a:schemeClr val="accent2"/>
                </a:solidFill>
              </a:rPr>
              <a:t>Our beliefs and value systems (our family, our culture) influence our responses to interactions and relationships with others. </a:t>
            </a:r>
          </a:p>
          <a:p>
            <a:pPr>
              <a:lnSpc>
                <a:spcPct val="80000"/>
              </a:lnSpc>
              <a:buFont typeface="Wingdings" pitchFamily="2" charset="2"/>
              <a:buChar char="§"/>
            </a:pPr>
            <a:r>
              <a:rPr lang="en-US" sz="2800" dirty="0">
                <a:solidFill>
                  <a:schemeClr val="accent2"/>
                </a:solidFill>
              </a:rPr>
              <a:t>Supportive relationships between a teacher and child promote the social-emotional skills children need to attend to </a:t>
            </a:r>
            <a:r>
              <a:rPr lang="en-US" sz="2800" dirty="0" smtClean="0">
                <a:solidFill>
                  <a:schemeClr val="accent2"/>
                </a:solidFill>
              </a:rPr>
              <a:t>learning/school readiness. </a:t>
            </a:r>
            <a:endParaRPr lang="en-US" sz="2800" dirty="0">
              <a:solidFill>
                <a:schemeClr val="accent2"/>
              </a:solidFill>
            </a:endParaRPr>
          </a:p>
          <a:p>
            <a:pPr>
              <a:lnSpc>
                <a:spcPct val="80000"/>
              </a:lnSpc>
              <a:buFont typeface="Wingdings" pitchFamily="2" charset="2"/>
              <a:buChar char="§"/>
            </a:pPr>
            <a:r>
              <a:rPr lang="en-US" sz="2800" dirty="0">
                <a:solidFill>
                  <a:schemeClr val="accent2"/>
                </a:solidFill>
              </a:rPr>
              <a:t>Respect, honesty and understanding are important factors in promoting a child’s development.</a:t>
            </a:r>
          </a:p>
        </p:txBody>
      </p:sp>
      <p:sp>
        <p:nvSpPr>
          <p:cNvPr id="4" name="Slide Number Placeholder 3"/>
          <p:cNvSpPr>
            <a:spLocks noGrp="1"/>
          </p:cNvSpPr>
          <p:nvPr>
            <p:ph type="sldNum" sz="quarter" idx="12"/>
          </p:nvPr>
        </p:nvSpPr>
        <p:spPr/>
        <p:txBody>
          <a:bodyPr/>
          <a:lstStyle/>
          <a:p>
            <a:fld id="{3377A0BE-7678-434A-9019-8D37A05D1350}" type="slidenum">
              <a:rPr lang="en-US"/>
              <a:pPr/>
              <a:t>46</a:t>
            </a:fld>
            <a:endParaRPr lang="en-US"/>
          </a:p>
        </p:txBody>
      </p:sp>
      <p:sp>
        <p:nvSpPr>
          <p:cNvPr id="617476" name="Text Box 4"/>
          <p:cNvSpPr txBox="1">
            <a:spLocks noChangeArrowheads="1"/>
          </p:cNvSpPr>
          <p:nvPr/>
        </p:nvSpPr>
        <p:spPr bwMode="auto">
          <a:xfrm>
            <a:off x="762000" y="381000"/>
            <a:ext cx="556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660033"/>
                </a:solidFill>
                <a:latin typeface="Arial Rounded MT Bold" pitchFamily="34" charset="0"/>
              </a:rPr>
              <a:t>Workshop Objectives</a:t>
            </a:r>
          </a:p>
        </p:txBody>
      </p:sp>
    </p:spTree>
    <p:extLst>
      <p:ext uri="{BB962C8B-B14F-4D97-AF65-F5344CB8AC3E}">
        <p14:creationId xmlns:p14="http://schemas.microsoft.com/office/powerpoint/2010/main" val="351287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143000" y="228600"/>
            <a:ext cx="6324600" cy="944562"/>
          </a:xfrm>
        </p:spPr>
        <p:txBody>
          <a:bodyPr/>
          <a:lstStyle/>
          <a:p>
            <a:r>
              <a:rPr lang="en-US" dirty="0">
                <a:solidFill>
                  <a:srgbClr val="660033"/>
                </a:solidFill>
                <a:latin typeface="Arial Rounded MT Bold" pitchFamily="34" charset="0"/>
              </a:rPr>
              <a:t>School Readiness</a:t>
            </a:r>
            <a:r>
              <a:rPr lang="en-US" dirty="0"/>
              <a:t> </a:t>
            </a:r>
          </a:p>
        </p:txBody>
      </p:sp>
      <p:sp>
        <p:nvSpPr>
          <p:cNvPr id="198659" name="Rectangle 3"/>
          <p:cNvSpPr>
            <a:spLocks noGrp="1" noChangeArrowheads="1"/>
          </p:cNvSpPr>
          <p:nvPr>
            <p:ph type="body" idx="1"/>
          </p:nvPr>
        </p:nvSpPr>
        <p:spPr>
          <a:xfrm>
            <a:off x="228600" y="1447800"/>
            <a:ext cx="7924800" cy="4800600"/>
          </a:xfrm>
        </p:spPr>
        <p:txBody>
          <a:bodyPr>
            <a:noAutofit/>
          </a:bodyPr>
          <a:lstStyle/>
          <a:p>
            <a:pPr marL="533400" indent="-533400">
              <a:buFontTx/>
              <a:buNone/>
            </a:pPr>
            <a:r>
              <a:rPr lang="en-US" sz="2400" b="1" u="sng" dirty="0">
                <a:solidFill>
                  <a:schemeClr val="accent2"/>
                </a:solidFill>
              </a:rPr>
              <a:t>School readiness is multidimensional</a:t>
            </a:r>
          </a:p>
          <a:p>
            <a:pPr marL="533400" indent="-533400"/>
            <a:r>
              <a:rPr lang="en-US" sz="2400" dirty="0">
                <a:solidFill>
                  <a:schemeClr val="accent2"/>
                </a:solidFill>
              </a:rPr>
              <a:t>It includes five domains:</a:t>
            </a:r>
          </a:p>
          <a:p>
            <a:pPr marL="1262063" lvl="1" indent="-457200">
              <a:buFontTx/>
              <a:buAutoNum type="arabicPeriod"/>
            </a:pPr>
            <a:r>
              <a:rPr lang="en-US" sz="2400" dirty="0">
                <a:solidFill>
                  <a:schemeClr val="accent2"/>
                </a:solidFill>
              </a:rPr>
              <a:t>Physical well-being and motor development</a:t>
            </a:r>
          </a:p>
          <a:p>
            <a:pPr marL="1262063" lvl="1" indent="-457200">
              <a:buFontTx/>
              <a:buAutoNum type="arabicPeriod"/>
            </a:pPr>
            <a:r>
              <a:rPr lang="en-US" sz="2400" b="1" dirty="0">
                <a:solidFill>
                  <a:schemeClr val="accent2"/>
                </a:solidFill>
              </a:rPr>
              <a:t>Social and emotional development</a:t>
            </a:r>
          </a:p>
          <a:p>
            <a:pPr marL="1262063" lvl="1" indent="-457200">
              <a:buFontTx/>
              <a:buAutoNum type="arabicPeriod"/>
            </a:pPr>
            <a:r>
              <a:rPr lang="en-US" sz="2400" dirty="0">
                <a:solidFill>
                  <a:schemeClr val="accent2"/>
                </a:solidFill>
              </a:rPr>
              <a:t>Language development</a:t>
            </a:r>
          </a:p>
          <a:p>
            <a:pPr marL="1262063" lvl="1" indent="-457200">
              <a:buFontTx/>
              <a:buAutoNum type="arabicPeriod"/>
            </a:pPr>
            <a:r>
              <a:rPr lang="en-US" sz="2400" dirty="0">
                <a:solidFill>
                  <a:schemeClr val="accent2"/>
                </a:solidFill>
              </a:rPr>
              <a:t>Approaches to learning</a:t>
            </a:r>
          </a:p>
          <a:p>
            <a:pPr marL="1262063" lvl="1" indent="-457200">
              <a:buFontTx/>
              <a:buAutoNum type="arabicPeriod"/>
            </a:pPr>
            <a:r>
              <a:rPr lang="en-US" sz="2400" dirty="0">
                <a:solidFill>
                  <a:schemeClr val="accent2"/>
                </a:solidFill>
              </a:rPr>
              <a:t>Cognition and general knowledge</a:t>
            </a:r>
          </a:p>
          <a:p>
            <a:pPr marL="1262063" lvl="1" indent="-457200">
              <a:buFontTx/>
              <a:buAutoNum type="arabicPeriod"/>
            </a:pPr>
            <a:endParaRPr lang="en-US" sz="2400" dirty="0">
              <a:solidFill>
                <a:schemeClr val="accent2"/>
              </a:solidFill>
            </a:endParaRPr>
          </a:p>
          <a:p>
            <a:pPr marL="533400" indent="-533400">
              <a:buFontTx/>
              <a:buNone/>
            </a:pPr>
            <a:r>
              <a:rPr lang="en-US" sz="2400" dirty="0">
                <a:solidFill>
                  <a:schemeClr val="accent2"/>
                </a:solidFill>
              </a:rPr>
              <a:t>      (</a:t>
            </a:r>
            <a:r>
              <a:rPr lang="en-US" sz="2400" b="1" i="1" dirty="0">
                <a:solidFill>
                  <a:schemeClr val="accent2"/>
                </a:solidFill>
              </a:rPr>
              <a:t>School Readiness and Social-Emotional Development: Perspectives on Cultural Diversity</a:t>
            </a:r>
            <a:r>
              <a:rPr lang="en-US" sz="2400" dirty="0">
                <a:solidFill>
                  <a:schemeClr val="accent2"/>
                </a:solidFill>
              </a:rPr>
              <a:t>, Brunson Day, p. 24)</a:t>
            </a:r>
          </a:p>
        </p:txBody>
      </p:sp>
    </p:spTree>
    <p:extLst>
      <p:ext uri="{BB962C8B-B14F-4D97-AF65-F5344CB8AC3E}">
        <p14:creationId xmlns:p14="http://schemas.microsoft.com/office/powerpoint/2010/main" val="881900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1" name="Rectangle 3"/>
          <p:cNvSpPr>
            <a:spLocks noGrp="1" noChangeArrowheads="1"/>
          </p:cNvSpPr>
          <p:nvPr>
            <p:ph idx="1"/>
          </p:nvPr>
        </p:nvSpPr>
        <p:spPr>
          <a:xfrm>
            <a:off x="1143000" y="1752600"/>
            <a:ext cx="6553200" cy="1295400"/>
          </a:xfrm>
        </p:spPr>
        <p:txBody>
          <a:bodyPr>
            <a:noAutofit/>
          </a:bodyPr>
          <a:lstStyle/>
          <a:p>
            <a:pPr algn="ctr">
              <a:lnSpc>
                <a:spcPct val="80000"/>
              </a:lnSpc>
              <a:buClr>
                <a:srgbClr val="009999"/>
              </a:buClr>
              <a:buFont typeface="Arial" charset="0"/>
              <a:buNone/>
            </a:pPr>
            <a:r>
              <a:rPr lang="en-US" dirty="0" smtClean="0">
                <a:solidFill>
                  <a:schemeClr val="accent2"/>
                </a:solidFill>
              </a:rPr>
              <a:t>EC educators </a:t>
            </a:r>
            <a:r>
              <a:rPr lang="en-US" dirty="0">
                <a:solidFill>
                  <a:schemeClr val="accent2"/>
                </a:solidFill>
              </a:rPr>
              <a:t>support social </a:t>
            </a:r>
            <a:r>
              <a:rPr lang="en-US" dirty="0" smtClean="0">
                <a:solidFill>
                  <a:schemeClr val="accent2"/>
                </a:solidFill>
              </a:rPr>
              <a:t>and emotional development </a:t>
            </a:r>
            <a:r>
              <a:rPr lang="en-US" dirty="0">
                <a:solidFill>
                  <a:schemeClr val="accent2"/>
                </a:solidFill>
              </a:rPr>
              <a:t>and to provide </a:t>
            </a:r>
            <a:r>
              <a:rPr lang="en-US" dirty="0" smtClean="0">
                <a:solidFill>
                  <a:schemeClr val="accent2"/>
                </a:solidFill>
              </a:rPr>
              <a:t>positive guidance </a:t>
            </a:r>
            <a:endParaRPr lang="en-US" dirty="0">
              <a:solidFill>
                <a:schemeClr val="accent2"/>
              </a:solidFill>
            </a:endParaRPr>
          </a:p>
        </p:txBody>
      </p:sp>
      <p:sp>
        <p:nvSpPr>
          <p:cNvPr id="6" name="Slide Number Placeholder 3"/>
          <p:cNvSpPr>
            <a:spLocks noGrp="1"/>
          </p:cNvSpPr>
          <p:nvPr>
            <p:ph type="sldNum" sz="quarter" idx="12"/>
          </p:nvPr>
        </p:nvSpPr>
        <p:spPr/>
        <p:txBody>
          <a:bodyPr/>
          <a:lstStyle/>
          <a:p>
            <a:fld id="{61C43942-DD9E-433D-BA12-FA1B8D75E3C2}" type="slidenum">
              <a:rPr lang="en-US"/>
              <a:pPr/>
              <a:t>6</a:t>
            </a:fld>
            <a:endParaRPr lang="en-US"/>
          </a:p>
        </p:txBody>
      </p:sp>
      <p:sp>
        <p:nvSpPr>
          <p:cNvPr id="473093" name="Text Box 5"/>
          <p:cNvSpPr txBox="1">
            <a:spLocks noChangeArrowheads="1"/>
          </p:cNvSpPr>
          <p:nvPr/>
        </p:nvSpPr>
        <p:spPr bwMode="auto">
          <a:xfrm>
            <a:off x="1143000" y="3657600"/>
            <a:ext cx="6400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dirty="0" smtClean="0">
                <a:solidFill>
                  <a:schemeClr val="accent2"/>
                </a:solidFill>
              </a:rPr>
              <a:t>EC educators </a:t>
            </a:r>
            <a:r>
              <a:rPr lang="en-US" sz="3200" dirty="0">
                <a:solidFill>
                  <a:schemeClr val="accent2"/>
                </a:solidFill>
              </a:rPr>
              <a:t>provides physical and </a:t>
            </a:r>
            <a:r>
              <a:rPr lang="en-US" sz="3200" dirty="0" smtClean="0">
                <a:solidFill>
                  <a:schemeClr val="accent2"/>
                </a:solidFill>
              </a:rPr>
              <a:t>emotional </a:t>
            </a:r>
            <a:r>
              <a:rPr lang="en-US" sz="3200" dirty="0">
                <a:solidFill>
                  <a:schemeClr val="accent2"/>
                </a:solidFill>
              </a:rPr>
              <a:t>security for each child and helps each child to know, accept and take pride in him or herself and to develop a sense of independence. </a:t>
            </a:r>
          </a:p>
        </p:txBody>
      </p:sp>
    </p:spTree>
    <p:extLst>
      <p:ext uri="{BB962C8B-B14F-4D97-AF65-F5344CB8AC3E}">
        <p14:creationId xmlns:p14="http://schemas.microsoft.com/office/powerpoint/2010/main" val="4038282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5" name="Rectangle 3"/>
          <p:cNvSpPr>
            <a:spLocks noGrp="1" noChangeArrowheads="1"/>
          </p:cNvSpPr>
          <p:nvPr>
            <p:ph idx="1"/>
          </p:nvPr>
        </p:nvSpPr>
        <p:spPr>
          <a:xfrm>
            <a:off x="381000" y="1524000"/>
            <a:ext cx="7924800" cy="4375150"/>
          </a:xfrm>
        </p:spPr>
        <p:txBody>
          <a:bodyPr>
            <a:noAutofit/>
          </a:bodyPr>
          <a:lstStyle/>
          <a:p>
            <a:pPr>
              <a:lnSpc>
                <a:spcPct val="80000"/>
              </a:lnSpc>
              <a:buFont typeface="Wingdings" pitchFamily="2" charset="2"/>
              <a:buChar char="§"/>
            </a:pPr>
            <a:r>
              <a:rPr lang="en-US" sz="2800" dirty="0" smtClean="0">
                <a:solidFill>
                  <a:schemeClr val="accent2"/>
                </a:solidFill>
              </a:rPr>
              <a:t>Early </a:t>
            </a:r>
            <a:r>
              <a:rPr lang="en-US" sz="2800" dirty="0">
                <a:solidFill>
                  <a:schemeClr val="accent2"/>
                </a:solidFill>
              </a:rPr>
              <a:t>Social-emotional development is influenced by many factors including culture. </a:t>
            </a:r>
          </a:p>
          <a:p>
            <a:pPr>
              <a:lnSpc>
                <a:spcPct val="80000"/>
              </a:lnSpc>
              <a:buFont typeface="Wingdings" pitchFamily="2" charset="2"/>
              <a:buChar char="§"/>
            </a:pPr>
            <a:r>
              <a:rPr lang="en-US" sz="2800" dirty="0">
                <a:solidFill>
                  <a:schemeClr val="accent2"/>
                </a:solidFill>
              </a:rPr>
              <a:t>Our beliefs and value systems (our family, our culture) influence our responses to interactions and relationships with others. </a:t>
            </a:r>
          </a:p>
          <a:p>
            <a:pPr>
              <a:lnSpc>
                <a:spcPct val="80000"/>
              </a:lnSpc>
              <a:buFont typeface="Wingdings" pitchFamily="2" charset="2"/>
              <a:buChar char="§"/>
            </a:pPr>
            <a:r>
              <a:rPr lang="en-US" sz="2800" dirty="0">
                <a:solidFill>
                  <a:schemeClr val="accent2"/>
                </a:solidFill>
              </a:rPr>
              <a:t>Supportive relationships between a teacher and child promote the social-emotional skills children need to attend to </a:t>
            </a:r>
            <a:r>
              <a:rPr lang="en-US" sz="2800" dirty="0" smtClean="0">
                <a:solidFill>
                  <a:schemeClr val="accent2"/>
                </a:solidFill>
              </a:rPr>
              <a:t>learning/school readiness. </a:t>
            </a:r>
            <a:endParaRPr lang="en-US" sz="2800" dirty="0">
              <a:solidFill>
                <a:schemeClr val="accent2"/>
              </a:solidFill>
            </a:endParaRPr>
          </a:p>
          <a:p>
            <a:pPr>
              <a:lnSpc>
                <a:spcPct val="80000"/>
              </a:lnSpc>
              <a:buFont typeface="Wingdings" pitchFamily="2" charset="2"/>
              <a:buChar char="§"/>
            </a:pPr>
            <a:r>
              <a:rPr lang="en-US" sz="2800" dirty="0">
                <a:solidFill>
                  <a:schemeClr val="accent2"/>
                </a:solidFill>
              </a:rPr>
              <a:t>Respect, honesty and understanding are important factors in promoting a child’s development.</a:t>
            </a:r>
          </a:p>
        </p:txBody>
      </p:sp>
      <p:sp>
        <p:nvSpPr>
          <p:cNvPr id="4" name="Slide Number Placeholder 3"/>
          <p:cNvSpPr>
            <a:spLocks noGrp="1"/>
          </p:cNvSpPr>
          <p:nvPr>
            <p:ph type="sldNum" sz="quarter" idx="12"/>
          </p:nvPr>
        </p:nvSpPr>
        <p:spPr/>
        <p:txBody>
          <a:bodyPr/>
          <a:lstStyle/>
          <a:p>
            <a:fld id="{3377A0BE-7678-434A-9019-8D37A05D1350}" type="slidenum">
              <a:rPr lang="en-US"/>
              <a:pPr/>
              <a:t>7</a:t>
            </a:fld>
            <a:endParaRPr lang="en-US"/>
          </a:p>
        </p:txBody>
      </p:sp>
      <p:sp>
        <p:nvSpPr>
          <p:cNvPr id="617476" name="Text Box 4"/>
          <p:cNvSpPr txBox="1">
            <a:spLocks noChangeArrowheads="1"/>
          </p:cNvSpPr>
          <p:nvPr/>
        </p:nvSpPr>
        <p:spPr bwMode="auto">
          <a:xfrm>
            <a:off x="762000" y="381000"/>
            <a:ext cx="556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660033"/>
                </a:solidFill>
                <a:latin typeface="Arial Rounded MT Bold" pitchFamily="34" charset="0"/>
              </a:rPr>
              <a:t>Workshop Objectives</a:t>
            </a:r>
          </a:p>
        </p:txBody>
      </p:sp>
    </p:spTree>
    <p:extLst>
      <p:ext uri="{BB962C8B-B14F-4D97-AF65-F5344CB8AC3E}">
        <p14:creationId xmlns:p14="http://schemas.microsoft.com/office/powerpoint/2010/main" val="2036256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idx="1"/>
          </p:nvPr>
        </p:nvSpPr>
        <p:spPr>
          <a:xfrm>
            <a:off x="228600" y="1828800"/>
            <a:ext cx="6705600" cy="1295400"/>
          </a:xfrm>
        </p:spPr>
        <p:txBody>
          <a:bodyPr/>
          <a:lstStyle/>
          <a:p>
            <a:pPr marL="0" indent="0" algn="ctr">
              <a:lnSpc>
                <a:spcPct val="75000"/>
              </a:lnSpc>
              <a:buFont typeface="Wingdings 3" pitchFamily="18" charset="2"/>
              <a:buNone/>
            </a:pPr>
            <a:r>
              <a:rPr lang="en-US" dirty="0">
                <a:solidFill>
                  <a:schemeClr val="accent2"/>
                </a:solidFill>
                <a:latin typeface="Arial" charset="0"/>
                <a:cs typeface="Times New Roman" pitchFamily="18" charset="0"/>
              </a:rPr>
              <a:t>“</a:t>
            </a:r>
            <a:r>
              <a:rPr lang="en-US" dirty="0">
                <a:solidFill>
                  <a:schemeClr val="accent2"/>
                </a:solidFill>
                <a:cs typeface="Times New Roman" pitchFamily="18" charset="0"/>
              </a:rPr>
              <a:t>Every child has a right to a role model whose task it is to open the door and show the way”</a:t>
            </a:r>
            <a:endParaRPr lang="en-US" i="1" dirty="0">
              <a:solidFill>
                <a:schemeClr val="accent2"/>
              </a:solidFill>
              <a:cs typeface="Times New Roman" pitchFamily="18" charset="0"/>
            </a:endParaRPr>
          </a:p>
        </p:txBody>
      </p:sp>
      <p:sp>
        <p:nvSpPr>
          <p:cNvPr id="4" name="Slide Number Placeholder 3"/>
          <p:cNvSpPr>
            <a:spLocks noGrp="1"/>
          </p:cNvSpPr>
          <p:nvPr>
            <p:ph type="sldNum" sz="quarter" idx="12"/>
          </p:nvPr>
        </p:nvSpPr>
        <p:spPr/>
        <p:txBody>
          <a:bodyPr/>
          <a:lstStyle/>
          <a:p>
            <a:fld id="{4D54DA0B-D11F-44DB-8BA8-DD474095C2B8}" type="slidenum">
              <a:rPr lang="en-US"/>
              <a:pPr/>
              <a:t>8</a:t>
            </a:fld>
            <a:endParaRPr lang="en-US"/>
          </a:p>
        </p:txBody>
      </p:sp>
      <p:sp>
        <p:nvSpPr>
          <p:cNvPr id="240643" name="Text Box 3"/>
          <p:cNvSpPr txBox="1">
            <a:spLocks noChangeArrowheads="1"/>
          </p:cNvSpPr>
          <p:nvPr/>
        </p:nvSpPr>
        <p:spPr bwMode="auto">
          <a:xfrm>
            <a:off x="1066800" y="3124200"/>
            <a:ext cx="6096000" cy="111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20000"/>
              </a:spcBef>
              <a:buClr>
                <a:srgbClr val="000066"/>
              </a:buClr>
            </a:pPr>
            <a:r>
              <a:rPr lang="en-US" dirty="0">
                <a:solidFill>
                  <a:schemeClr val="accent2"/>
                </a:solidFill>
              </a:rPr>
              <a:t>- NBCDI, </a:t>
            </a:r>
          </a:p>
          <a:p>
            <a:pPr algn="r">
              <a:spcBef>
                <a:spcPct val="20000"/>
              </a:spcBef>
              <a:buClr>
                <a:srgbClr val="000066"/>
              </a:buClr>
            </a:pPr>
            <a:r>
              <a:rPr lang="en-US" dirty="0">
                <a:solidFill>
                  <a:schemeClr val="accent2"/>
                </a:solidFill>
              </a:rPr>
              <a:t>Vision for African American Children</a:t>
            </a:r>
          </a:p>
          <a:p>
            <a:pPr>
              <a:spcBef>
                <a:spcPct val="50000"/>
              </a:spcBef>
            </a:pPr>
            <a:endParaRPr lang="en-US" dirty="0">
              <a:solidFill>
                <a:srgbClr val="009999"/>
              </a:solidFill>
              <a:latin typeface="Arial" charset="0"/>
            </a:endParaRPr>
          </a:p>
        </p:txBody>
      </p:sp>
    </p:spTree>
    <p:extLst>
      <p:ext uri="{BB962C8B-B14F-4D97-AF65-F5344CB8AC3E}">
        <p14:creationId xmlns:p14="http://schemas.microsoft.com/office/powerpoint/2010/main" val="335083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5B68B58C-B0A5-4105-BA14-3802875F8512}" type="slidenum">
              <a:rPr lang="en-US"/>
              <a:pPr/>
              <a:t>9</a:t>
            </a:fld>
            <a:endParaRPr lang="en-US"/>
          </a:p>
        </p:txBody>
      </p:sp>
      <p:sp>
        <p:nvSpPr>
          <p:cNvPr id="241666" name="Rectangle 2"/>
          <p:cNvSpPr>
            <a:spLocks noChangeArrowheads="1"/>
          </p:cNvSpPr>
          <p:nvPr/>
        </p:nvSpPr>
        <p:spPr bwMode="auto">
          <a:xfrm>
            <a:off x="381000" y="457200"/>
            <a:ext cx="716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spcBef>
                <a:spcPct val="20000"/>
              </a:spcBef>
              <a:buClr>
                <a:srgbClr val="000066"/>
              </a:buClr>
              <a:buFont typeface="Wingdings 3" pitchFamily="18" charset="2"/>
              <a:buNone/>
            </a:pPr>
            <a:r>
              <a:rPr lang="en-US" sz="3600" dirty="0">
                <a:solidFill>
                  <a:srgbClr val="660033"/>
                </a:solidFill>
                <a:latin typeface="Arial Rounded MT Bold" pitchFamily="34" charset="0"/>
              </a:rPr>
              <a:t>Activity: </a:t>
            </a:r>
          </a:p>
          <a:p>
            <a:pPr algn="ctr">
              <a:spcBef>
                <a:spcPct val="20000"/>
              </a:spcBef>
              <a:buClr>
                <a:srgbClr val="000066"/>
              </a:buClr>
              <a:buFont typeface="Wingdings 3" pitchFamily="18" charset="2"/>
              <a:buNone/>
            </a:pPr>
            <a:r>
              <a:rPr lang="en-US" sz="3600" dirty="0">
                <a:solidFill>
                  <a:srgbClr val="660033"/>
                </a:solidFill>
                <a:latin typeface="Arial Rounded MT Bold" pitchFamily="34" charset="0"/>
              </a:rPr>
              <a:t>Understanding Relationships</a:t>
            </a:r>
          </a:p>
        </p:txBody>
      </p:sp>
      <p:pic>
        <p:nvPicPr>
          <p:cNvPr id="241670" name="Picture 6" descr="IMG0015"/>
          <p:cNvPicPr>
            <a:picLocks noChangeAspect="1" noChangeArrowheads="1"/>
          </p:cNvPicPr>
          <p:nvPr/>
        </p:nvPicPr>
        <p:blipFill>
          <a:blip r:embed="rId3" cstate="print">
            <a:extLst>
              <a:ext uri="{28A0092B-C50C-407E-A947-70E740481C1C}">
                <a14:useLocalDpi xmlns:a14="http://schemas.microsoft.com/office/drawing/2010/main" val="0"/>
              </a:ext>
            </a:extLst>
          </a:blip>
          <a:srcRect l="3613" t="1172" r="3613" b="2344"/>
          <a:stretch>
            <a:fillRect/>
          </a:stretch>
        </p:blipFill>
        <p:spPr bwMode="auto">
          <a:xfrm>
            <a:off x="1371600" y="2133600"/>
            <a:ext cx="5867400" cy="4067175"/>
          </a:xfrm>
          <a:prstGeom prst="rect">
            <a:avLst/>
          </a:prstGeom>
          <a:noFill/>
          <a:ln w="38100">
            <a:solidFill>
              <a:srgbClr val="0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96198"/>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115</TotalTime>
  <Words>2100</Words>
  <Application>Microsoft Office PowerPoint</Application>
  <PresentationFormat>On-screen Show (4:3)</PresentationFormat>
  <Paragraphs>323</Paragraphs>
  <Slides>46</Slides>
  <Notes>44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Trek</vt:lpstr>
      <vt:lpstr>PowerPoint Presentation</vt:lpstr>
      <vt:lpstr>PowerPoint Presentation</vt:lpstr>
      <vt:lpstr>PowerPoint Presentation</vt:lpstr>
      <vt:lpstr>PowerPoint Presentation</vt:lpstr>
      <vt:lpstr>School Readiness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Distinction Between Culture,  Race and Ethnicity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Teacher-Child Relationship</vt:lpstr>
      <vt:lpstr>PowerPoint Presentation</vt:lpstr>
      <vt:lpstr>Promoting Parent Partnerships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NBCDI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DeHaney, Felicia</dc:creator>
  <cp:lastModifiedBy>DeHaney, Felicia</cp:lastModifiedBy>
  <cp:revision>16</cp:revision>
  <dcterms:created xsi:type="dcterms:W3CDTF">2012-06-26T22:02:30Z</dcterms:created>
  <dcterms:modified xsi:type="dcterms:W3CDTF">2012-06-27T14:39:12Z</dcterms:modified>
</cp:coreProperties>
</file>